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881" r:id="rId2"/>
  </p:sldMasterIdLst>
  <p:notesMasterIdLst>
    <p:notesMasterId r:id="rId89"/>
  </p:notesMasterIdLst>
  <p:handoutMasterIdLst>
    <p:handoutMasterId r:id="rId90"/>
  </p:handoutMasterIdLst>
  <p:sldIdLst>
    <p:sldId id="465" r:id="rId3"/>
    <p:sldId id="447" r:id="rId4"/>
    <p:sldId id="464" r:id="rId5"/>
    <p:sldId id="444" r:id="rId6"/>
    <p:sldId id="448" r:id="rId7"/>
    <p:sldId id="356" r:id="rId8"/>
    <p:sldId id="458" r:id="rId9"/>
    <p:sldId id="459" r:id="rId10"/>
    <p:sldId id="357" r:id="rId11"/>
    <p:sldId id="381" r:id="rId12"/>
    <p:sldId id="382" r:id="rId13"/>
    <p:sldId id="383" r:id="rId14"/>
    <p:sldId id="450" r:id="rId15"/>
    <p:sldId id="358" r:id="rId16"/>
    <p:sldId id="384" r:id="rId17"/>
    <p:sldId id="388" r:id="rId18"/>
    <p:sldId id="386" r:id="rId19"/>
    <p:sldId id="387" r:id="rId20"/>
    <p:sldId id="426" r:id="rId21"/>
    <p:sldId id="449" r:id="rId22"/>
    <p:sldId id="427" r:id="rId23"/>
    <p:sldId id="360" r:id="rId24"/>
    <p:sldId id="361" r:id="rId25"/>
    <p:sldId id="362" r:id="rId26"/>
    <p:sldId id="363" r:id="rId27"/>
    <p:sldId id="364" r:id="rId28"/>
    <p:sldId id="460" r:id="rId29"/>
    <p:sldId id="461" r:id="rId30"/>
    <p:sldId id="365" r:id="rId31"/>
    <p:sldId id="389" r:id="rId32"/>
    <p:sldId id="390" r:id="rId33"/>
    <p:sldId id="366" r:id="rId34"/>
    <p:sldId id="391" r:id="rId35"/>
    <p:sldId id="392" r:id="rId36"/>
    <p:sldId id="451" r:id="rId37"/>
    <p:sldId id="367" r:id="rId38"/>
    <p:sldId id="452" r:id="rId39"/>
    <p:sldId id="368" r:id="rId40"/>
    <p:sldId id="369" r:id="rId41"/>
    <p:sldId id="370" r:id="rId42"/>
    <p:sldId id="429" r:id="rId43"/>
    <p:sldId id="462" r:id="rId44"/>
    <p:sldId id="463" r:id="rId45"/>
    <p:sldId id="371" r:id="rId46"/>
    <p:sldId id="394" r:id="rId47"/>
    <p:sldId id="395" r:id="rId48"/>
    <p:sldId id="453" r:id="rId49"/>
    <p:sldId id="372" r:id="rId50"/>
    <p:sldId id="396" r:id="rId51"/>
    <p:sldId id="399" r:id="rId52"/>
    <p:sldId id="400" r:id="rId53"/>
    <p:sldId id="397" r:id="rId54"/>
    <p:sldId id="430" r:id="rId55"/>
    <p:sldId id="398" r:id="rId56"/>
    <p:sldId id="454" r:id="rId57"/>
    <p:sldId id="373" r:id="rId58"/>
    <p:sldId id="401" r:id="rId59"/>
    <p:sldId id="375" r:id="rId60"/>
    <p:sldId id="402" r:id="rId61"/>
    <p:sldId id="405" r:id="rId62"/>
    <p:sldId id="403" r:id="rId63"/>
    <p:sldId id="404" r:id="rId64"/>
    <p:sldId id="455" r:id="rId65"/>
    <p:sldId id="376" r:id="rId66"/>
    <p:sldId id="406" r:id="rId67"/>
    <p:sldId id="377" r:id="rId68"/>
    <p:sldId id="407" r:id="rId69"/>
    <p:sldId id="456" r:id="rId70"/>
    <p:sldId id="378" r:id="rId71"/>
    <p:sldId id="408" r:id="rId72"/>
    <p:sldId id="409" r:id="rId73"/>
    <p:sldId id="415" r:id="rId74"/>
    <p:sldId id="410" r:id="rId75"/>
    <p:sldId id="416" r:id="rId76"/>
    <p:sldId id="417" r:id="rId77"/>
    <p:sldId id="419" r:id="rId78"/>
    <p:sldId id="418" r:id="rId79"/>
    <p:sldId id="411" r:id="rId80"/>
    <p:sldId id="439" r:id="rId81"/>
    <p:sldId id="457" r:id="rId82"/>
    <p:sldId id="412" r:id="rId83"/>
    <p:sldId id="421" r:id="rId84"/>
    <p:sldId id="413" r:id="rId85"/>
    <p:sldId id="423" r:id="rId86"/>
    <p:sldId id="466" r:id="rId87"/>
    <p:sldId id="467"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varScale="1">
        <p:scale>
          <a:sx n="87" d="100"/>
          <a:sy n="87" d="100"/>
        </p:scale>
        <p:origin x="1330"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128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0A285617-4E76-4418-B7BC-8CDF688065AA}" type="datetimeFigureOut">
              <a:rPr lang="en-US"/>
              <a:pPr/>
              <a:t>5/3/2015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1DECCFED-32DF-4E31-8E75-330FAEA80C7C}" type="slidenum">
              <a:rPr lang="en-US"/>
              <a:pPr/>
              <a:t>‹#›</a:t>
            </a:fld>
            <a:endParaRPr lang="en-US"/>
          </a:p>
        </p:txBody>
      </p:sp>
    </p:spTree>
    <p:extLst>
      <p:ext uri="{BB962C8B-B14F-4D97-AF65-F5344CB8AC3E}">
        <p14:creationId xmlns:p14="http://schemas.microsoft.com/office/powerpoint/2010/main" val="37689249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790EA4A-BFA4-45A4-8C4C-C2C34815C926}" type="datetimeFigureOut">
              <a:rPr lang="en-US"/>
              <a:pPr/>
              <a:t>5/3/2015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DEA6FF81-3A47-4785-AE1F-C3001D5A7286}" type="slidenum">
              <a:rPr lang="en-US"/>
              <a:pPr/>
              <a:t>‹#›</a:t>
            </a:fld>
            <a:endParaRPr lang="en-US"/>
          </a:p>
        </p:txBody>
      </p:sp>
    </p:spTree>
    <p:extLst>
      <p:ext uri="{BB962C8B-B14F-4D97-AF65-F5344CB8AC3E}">
        <p14:creationId xmlns:p14="http://schemas.microsoft.com/office/powerpoint/2010/main" val="13834195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891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FAFB7EA-9FCB-4D00-843C-59261CD69558}" type="slidenum">
              <a:rPr lang="en-US">
                <a:latin typeface="Calibri" pitchFamily="34" charset="0"/>
              </a:rPr>
              <a:pPr eaLnBrk="1" hangingPunct="1"/>
              <a:t>26</a:t>
            </a:fld>
            <a:endParaRPr lang="en-US">
              <a:latin typeface="Calibri" pitchFamily="34" charset="0"/>
            </a:endParaRPr>
          </a:p>
        </p:txBody>
      </p:sp>
    </p:spTree>
    <p:extLst>
      <p:ext uri="{BB962C8B-B14F-4D97-AF65-F5344CB8AC3E}">
        <p14:creationId xmlns:p14="http://schemas.microsoft.com/office/powerpoint/2010/main" val="122255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38482-41F5-448C-AF9A-E2599A5F61A0}" type="slidenum">
              <a:rPr lang="en-US">
                <a:latin typeface="Calibri" pitchFamily="34" charset="0"/>
              </a:rPr>
              <a:pPr eaLnBrk="1" hangingPunct="1"/>
              <a:t>27</a:t>
            </a:fld>
            <a:endParaRPr lang="en-US">
              <a:latin typeface="Calibri" pitchFamily="34" charset="0"/>
            </a:endParaRPr>
          </a:p>
        </p:txBody>
      </p:sp>
    </p:spTree>
    <p:extLst>
      <p:ext uri="{BB962C8B-B14F-4D97-AF65-F5344CB8AC3E}">
        <p14:creationId xmlns:p14="http://schemas.microsoft.com/office/powerpoint/2010/main" val="312472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B107222-876A-427F-B73C-77A0521D19E6}" type="slidenum">
              <a:rPr lang="en-US">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4065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010590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46382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2400"/>
              </a:spcBef>
              <a:defRPr/>
            </a:lvl1pPr>
            <a:lvl2pPr>
              <a:spcBef>
                <a:spcPts val="1800"/>
              </a:spcBef>
              <a:defRPr/>
            </a:lvl2pPr>
            <a:lvl3pPr>
              <a:spcBef>
                <a:spcPts val="12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Tree>
    <p:extLst>
      <p:ext uri="{BB962C8B-B14F-4D97-AF65-F5344CB8AC3E}">
        <p14:creationId xmlns:p14="http://schemas.microsoft.com/office/powerpoint/2010/main" val="269734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21329388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6-</a:t>
            </a:r>
            <a:fld id="{DF3D5ACE-0B44-480C-935B-5F54025620FB}" type="slidenum">
              <a:rPr lang="en-US" smtClean="0">
                <a:solidFill>
                  <a:prstClr val="white"/>
                </a:solidFill>
              </a:rPr>
              <a:pPr/>
              <a:t>‹#›</a:t>
            </a:fld>
            <a:endParaRPr lang="en-US" dirty="0">
              <a:solidFill>
                <a:prstClr val="white"/>
              </a:solidFill>
            </a:endParaRPr>
          </a:p>
        </p:txBody>
      </p:sp>
      <p:sp>
        <p:nvSpPr>
          <p:cNvPr id="12" name="Slide Number Placeholder 1"/>
          <p:cNvSpPr txBox="1">
            <a:spLocks/>
          </p:cNvSpPr>
          <p:nvPr userDrawn="1"/>
        </p:nvSpPr>
        <p:spPr>
          <a:xfrm>
            <a:off x="304800" y="63246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6-</a:t>
            </a:r>
            <a:fld id="{DF3D5ACE-0B44-480C-935B-5F54025620FB}" type="slidenum">
              <a:rPr lang="en-US" smtClean="0">
                <a:solidFill>
                  <a:prstClr val="white"/>
                </a:solidFill>
              </a:rPr>
              <a:pPr/>
              <a:t>‹#›</a:t>
            </a:fld>
            <a:endParaRPr lang="en-US" dirty="0">
              <a:solidFill>
                <a:prstClr val="white"/>
              </a:solidFill>
            </a:endParaRPr>
          </a:p>
        </p:txBody>
      </p:sp>
      <p:sp>
        <p:nvSpPr>
          <p:cNvPr id="13" name="Slide Number Placeholder 8"/>
          <p:cNvSpPr>
            <a:spLocks noGrp="1"/>
          </p:cNvSpPr>
          <p:nvPr>
            <p:ph type="sldNum" sz="quarter" idx="12"/>
          </p:nvPr>
        </p:nvSpPr>
        <p:spPr>
          <a:xfrm>
            <a:off x="8647112" y="6408738"/>
            <a:ext cx="725487" cy="449262"/>
          </a:xfrm>
          <a:prstGeom prst="rect">
            <a:avLst/>
          </a:prstGeom>
        </p:spPr>
        <p:txBody>
          <a:bodyPr/>
          <a:lstStyle>
            <a:lvl1pPr>
              <a:defRPr/>
            </a:lvl1pPr>
          </a:lstStyle>
          <a:p>
            <a:r>
              <a:rPr lang="en-US" dirty="0" smtClean="0"/>
              <a:t>6-</a:t>
            </a:r>
            <a:fld id="{AD5B4028-48C6-45B1-91FF-A75509BBF4EB}" type="slidenum">
              <a:rPr lang="en-US" smtClean="0"/>
              <a:pPr/>
              <a:t>‹#›</a:t>
            </a:fld>
            <a:endParaRPr lang="en-US" dirty="0"/>
          </a:p>
        </p:txBody>
      </p:sp>
    </p:spTree>
    <p:extLst>
      <p:ext uri="{BB962C8B-B14F-4D97-AF65-F5344CB8AC3E}">
        <p14:creationId xmlns:p14="http://schemas.microsoft.com/office/powerpoint/2010/main" val="91414553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4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Tree>
    <p:extLst>
      <p:ext uri="{BB962C8B-B14F-4D97-AF65-F5344CB8AC3E}">
        <p14:creationId xmlns:p14="http://schemas.microsoft.com/office/powerpoint/2010/main" val="346281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068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7"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4" r:id="rId4"/>
    <p:sldLayoutId id="2147483859" r:id="rId5"/>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6"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8" r:id="rId4"/>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6</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Firewalls</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a:r>
              <a:rPr lang="en-US" b="1" dirty="0" smtClean="0"/>
              <a:t>Firewall Capacity</a:t>
            </a:r>
          </a:p>
          <a:p>
            <a:pPr lvl="1" eaLnBrk="1"/>
            <a:r>
              <a:rPr lang="en-US" dirty="0" smtClean="0"/>
              <a:t>Firewalls must have the capacity to handle the incoming traffic volume</a:t>
            </a:r>
          </a:p>
          <a:p>
            <a:pPr lvl="1" eaLnBrk="1"/>
            <a:r>
              <a:rPr lang="en-US" dirty="0" smtClean="0"/>
              <a:t>Some can handle normal traffic but cannot handle traffic during heavy attacks</a:t>
            </a:r>
          </a:p>
          <a:p>
            <a:pPr lvl="1" eaLnBrk="1"/>
            <a:r>
              <a:rPr lang="en-US" dirty="0" smtClean="0"/>
              <a:t>They must be able to handle incoming traffic at wire speed—the maximum speed of data coming into each port</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10</a:t>
            </a:fld>
            <a:endParaRPr lang="en-US" dirty="0">
              <a:solidFill>
                <a:prstClr val="whit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p:txBody>
          <a:bodyPr/>
          <a:lstStyle/>
          <a:p>
            <a:pPr eaLnBrk="1"/>
            <a:r>
              <a:rPr lang="en-US" b="1" dirty="0" smtClean="0"/>
              <a:t>Processing Power Is Increasing Rapidly</a:t>
            </a:r>
          </a:p>
          <a:p>
            <a:pPr lvl="1" eaLnBrk="1"/>
            <a:r>
              <a:rPr lang="en-US" dirty="0" smtClean="0"/>
              <a:t>As processing power increases, more sophisticated filtering methods should become possible</a:t>
            </a:r>
          </a:p>
          <a:p>
            <a:pPr lvl="1" eaLnBrk="1"/>
            <a:r>
              <a:rPr lang="en-US" dirty="0" smtClean="0"/>
              <a:t>We can even have unified threat management (UTM), in which a single firewall can use many forms of filtering, including antivirus filtering and even spam filtering. (Traditional firewalls do not do these types of application-level malware filtering.)</a:t>
            </a:r>
          </a:p>
          <a:p>
            <a:pPr lvl="1" eaLnBrk="1"/>
            <a:r>
              <a:rPr lang="en-US" dirty="0" smtClean="0"/>
              <a:t>However, increasing traffic is soaking up much of this increasing processing power</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11</a:t>
            </a:fld>
            <a:endParaRPr lang="en-US" dirty="0">
              <a:solidFill>
                <a:prstClr val="whit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1570038"/>
            <a:ext cx="8229600" cy="4525962"/>
          </a:xfrm>
        </p:spPr>
        <p:txBody>
          <a:bodyPr/>
          <a:lstStyle/>
          <a:p>
            <a:pPr eaLnBrk="1"/>
            <a:r>
              <a:rPr lang="en-US" b="1" smtClean="0"/>
              <a:t>Firewall Filtering Mechanisms</a:t>
            </a:r>
          </a:p>
          <a:p>
            <a:pPr lvl="1" eaLnBrk="1"/>
            <a:r>
              <a:rPr lang="en-US" smtClean="0"/>
              <a:t>There are many types</a:t>
            </a:r>
          </a:p>
          <a:p>
            <a:pPr lvl="1" eaLnBrk="1"/>
            <a:r>
              <a:rPr lang="en-US" smtClean="0"/>
              <a:t>We will focus most heavily on the most important firewall filtering method, stateful packet inspection (SPI)</a:t>
            </a:r>
          </a:p>
          <a:p>
            <a:pPr lvl="1" eaLnBrk="1"/>
            <a:r>
              <a:rPr lang="en-US" smtClean="0"/>
              <a:t>Single firewalls can use multiple filtering mechanisms, most commonly, SPI with other secondary filtering mechanisms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12</a:t>
            </a:fld>
            <a:endParaRPr lang="en-US" dirty="0">
              <a:solidFill>
                <a:prstClr val="whit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046668CC-C379-4EC0-891F-E0FE8B71DBDB}" type="slidenum">
              <a:rPr lang="en-US" smtClean="0">
                <a:solidFill>
                  <a:schemeClr val="bg1"/>
                </a:solidFill>
                <a:latin typeface="Lucida Sans Unicode" pitchFamily="34" charset="0"/>
              </a:rPr>
              <a:pPr eaLnBrk="1" hangingPunct="1"/>
              <a:t>13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idx="1"/>
          </p:nvPr>
        </p:nvSpPr>
        <p:spPr/>
        <p:txBody>
          <a:bodyPr/>
          <a:lstStyle/>
          <a:p>
            <a:pPr eaLnBrk="1"/>
            <a:r>
              <a:rPr lang="en-US" b="1" smtClean="0"/>
              <a:t>Static Packet Filtering</a:t>
            </a:r>
          </a:p>
          <a:p>
            <a:pPr lvl="1" eaLnBrk="1"/>
            <a:r>
              <a:rPr lang="en-US" smtClean="0"/>
              <a:t>This was the earliest firewall filtering mechanism</a:t>
            </a:r>
          </a:p>
          <a:p>
            <a:pPr lvl="1" eaLnBrk="1"/>
            <a:r>
              <a:rPr lang="en-US" smtClean="0"/>
              <a:t>Limits</a:t>
            </a:r>
          </a:p>
          <a:p>
            <a:pPr lvl="2" eaLnBrk="1"/>
            <a:r>
              <a:rPr lang="en-US" smtClean="0"/>
              <a:t>Examines packets one at a time, in isolation</a:t>
            </a:r>
          </a:p>
          <a:p>
            <a:pPr lvl="2" eaLnBrk="1"/>
            <a:r>
              <a:rPr lang="en-US" smtClean="0"/>
              <a:t>Only looks at some internet and transport headers</a:t>
            </a:r>
          </a:p>
          <a:p>
            <a:pPr lvl="2" eaLnBrk="1"/>
            <a:r>
              <a:rPr lang="en-US" smtClean="0"/>
              <a:t>Consequently, unable to stop many types of attacks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14</a:t>
            </a:fld>
            <a:endParaRPr lang="en-US" dirty="0">
              <a:solidFill>
                <a:prstClr val="whit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p:txBody>
          <a:bodyPr/>
          <a:lstStyle/>
          <a:p>
            <a:pPr eaLnBrk="1"/>
            <a:r>
              <a:rPr lang="en-US" b="1" smtClean="0"/>
              <a:t>Inspects Packets One at a Time, in Isolation</a:t>
            </a:r>
          </a:p>
          <a:p>
            <a:pPr lvl="1" eaLnBrk="1"/>
            <a:r>
              <a:rPr lang="en-US" smtClean="0"/>
              <a:t>If it receives a packet containing a SYN/ACK segment, this may be a legitimate response to an internally initiated SYN segment</a:t>
            </a:r>
          </a:p>
          <a:p>
            <a:pPr lvl="2" eaLnBrk="1"/>
            <a:r>
              <a:rPr lang="en-US" smtClean="0"/>
              <a:t>The firewall must pass packets containing these segments, or internally initiated communications cannot exist</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15</a:t>
            </a:fld>
            <a:endParaRPr lang="en-US" dirty="0">
              <a:solidFill>
                <a:prstClr val="whit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457200" y="1481138"/>
            <a:ext cx="8229600" cy="4919662"/>
          </a:xfrm>
        </p:spPr>
        <p:txBody>
          <a:bodyPr/>
          <a:lstStyle/>
          <a:p>
            <a:pPr eaLnBrk="1"/>
            <a:r>
              <a:rPr lang="en-US" b="1" smtClean="0"/>
              <a:t>Inspects Packets One at a Time, in Isolation</a:t>
            </a:r>
          </a:p>
          <a:p>
            <a:pPr lvl="1" eaLnBrk="1"/>
            <a:r>
              <a:rPr lang="en-US" smtClean="0"/>
              <a:t>However, this SYN/ACK segment could be an external attack</a:t>
            </a:r>
          </a:p>
          <a:p>
            <a:pPr lvl="2" eaLnBrk="1"/>
            <a:r>
              <a:rPr lang="en-US" smtClean="0"/>
              <a:t>It could be sent to elicit an RST segment confirming that there is a victim at the IP address to which the SYN/ACK segment is sent</a:t>
            </a:r>
          </a:p>
          <a:p>
            <a:pPr lvl="2" eaLnBrk="1"/>
            <a:r>
              <a:rPr lang="en-US" smtClean="0"/>
              <a:t>A static packet filtering firewall cannot stop this attack</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16</a:t>
            </a:fld>
            <a:endParaRPr lang="en-US" dirty="0">
              <a:solidFill>
                <a:prstClr val="whit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381000" y="1219200"/>
            <a:ext cx="8305800" cy="5072063"/>
          </a:xfrm>
        </p:spPr>
        <p:txBody>
          <a:bodyPr/>
          <a:lstStyle/>
          <a:p>
            <a:pPr eaLnBrk="1"/>
            <a:r>
              <a:rPr lang="en-US" b="1" dirty="0" smtClean="0"/>
              <a:t>Static Packet Filtering Can Stop Certain Attacks Very Efficiently</a:t>
            </a:r>
          </a:p>
          <a:p>
            <a:pPr lvl="1" eaLnBrk="1"/>
            <a:r>
              <a:rPr lang="en-US" dirty="0" smtClean="0"/>
              <a:t>Incoming ICMP Echo packets and other scanning probe packets</a:t>
            </a:r>
          </a:p>
          <a:p>
            <a:pPr lvl="1" eaLnBrk="1"/>
            <a:r>
              <a:rPr lang="en-US" dirty="0" smtClean="0"/>
              <a:t>Outgoing responses to scanning probe packets</a:t>
            </a:r>
          </a:p>
          <a:p>
            <a:pPr lvl="1" eaLnBrk="1"/>
            <a:r>
              <a:rPr lang="en-US" dirty="0" smtClean="0"/>
              <a:t>Packets with spoofed IP addresses (e.g., incoming packets with the source IP addresses of hosts inside the firm)</a:t>
            </a:r>
          </a:p>
          <a:p>
            <a:pPr lvl="1" eaLnBrk="1"/>
            <a:r>
              <a:rPr lang="en-US" dirty="0" smtClean="0"/>
              <a:t>Packets that have nonsensical field settings, such as a TCP segment with both the SYN and FIN bits set</a:t>
            </a:r>
          </a:p>
          <a:p>
            <a:pPr eaLnBrk="1" hangingPunct="1"/>
            <a:endParaRPr lang="en-US" dirty="0" smtClean="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17</a:t>
            </a:fld>
            <a:endParaRPr lang="en-US" dirty="0">
              <a:solidFill>
                <a:prstClr val="whit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p:txBody>
          <a:bodyPr/>
          <a:lstStyle/>
          <a:p>
            <a:pPr eaLnBrk="1"/>
            <a:r>
              <a:rPr lang="en-US" b="1" smtClean="0"/>
              <a:t>Market Status</a:t>
            </a:r>
          </a:p>
          <a:p>
            <a:pPr lvl="1" eaLnBrk="1"/>
            <a:r>
              <a:rPr lang="en-US" smtClean="0"/>
              <a:t>No longer used as the main filtering mechanism for border firewalls</a:t>
            </a:r>
          </a:p>
          <a:p>
            <a:pPr lvl="1" eaLnBrk="1"/>
            <a:r>
              <a:rPr lang="en-US" smtClean="0"/>
              <a:t>May be used as a secondary filtering mechanism on main border firewalls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18</a:t>
            </a:fld>
            <a:endParaRPr lang="en-US" dirty="0">
              <a:solidFill>
                <a:prstClr val="whit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p:cNvPicPr>
            <a:picLocks noChangeAspect="1" noChangeArrowheads="1"/>
          </p:cNvPicPr>
          <p:nvPr/>
        </p:nvPicPr>
        <p:blipFill>
          <a:blip r:embed="rId2">
            <a:extLst>
              <a:ext uri="{28A0092B-C50C-407E-A947-70E740481C1C}">
                <a14:useLocalDpi xmlns:a14="http://schemas.microsoft.com/office/drawing/2010/main" val="0"/>
              </a:ext>
            </a:extLst>
          </a:blip>
          <a:srcRect l="3481" t="17761" r="10007" b="7014"/>
          <a:stretch>
            <a:fillRect/>
          </a:stretch>
        </p:blipFill>
        <p:spPr bwMode="auto">
          <a:xfrm>
            <a:off x="1219200" y="3829051"/>
            <a:ext cx="7086600" cy="256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1" name="Content Placeholder 1"/>
          <p:cNvSpPr>
            <a:spLocks noGrp="1"/>
          </p:cNvSpPr>
          <p:nvPr>
            <p:ph idx="1"/>
          </p:nvPr>
        </p:nvSpPr>
        <p:spPr>
          <a:xfrm>
            <a:off x="457200" y="1481138"/>
            <a:ext cx="8229600" cy="2481262"/>
          </a:xfrm>
        </p:spPr>
        <p:txBody>
          <a:bodyPr/>
          <a:lstStyle/>
          <a:p>
            <a:pPr eaLnBrk="1"/>
            <a:r>
              <a:rPr lang="en-US" b="1" smtClean="0"/>
              <a:t>Market Status</a:t>
            </a:r>
          </a:p>
          <a:p>
            <a:pPr lvl="1" eaLnBrk="1"/>
            <a:r>
              <a:rPr lang="en-US" smtClean="0"/>
              <a:t>Also may be implemented in border routers, which lie between the Internet and the firewall</a:t>
            </a:r>
          </a:p>
          <a:p>
            <a:pPr lvl="2" eaLnBrk="1"/>
            <a:r>
              <a:rPr lang="en-US" smtClean="0"/>
              <a:t>Stops simple, high-volume attacks to reduce the load on the main border firewall</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7" name="Rounded Rectangle 6"/>
          <p:cNvSpPr/>
          <p:nvPr/>
        </p:nvSpPr>
        <p:spPr>
          <a:xfrm>
            <a:off x="4191000" y="4648200"/>
            <a:ext cx="1981200" cy="1371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19</a:t>
            </a:fld>
            <a:endParaRPr lang="en-US" dirty="0">
              <a:solidFill>
                <a:prstClr val="whit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447800"/>
            <a:ext cx="8382000" cy="4678363"/>
          </a:xfrm>
        </p:spPr>
        <p:txBody>
          <a:bodyPr>
            <a:normAutofit fontScale="62500" lnSpcReduction="20000"/>
          </a:bodyPr>
          <a:lstStyle/>
          <a:p>
            <a:pPr eaLnBrk="1" hangingPunct="1">
              <a:spcBef>
                <a:spcPts val="1200"/>
              </a:spcBef>
              <a:defRPr/>
            </a:pPr>
            <a:r>
              <a:rPr lang="en-US" dirty="0" smtClean="0"/>
              <a:t>Define </a:t>
            </a:r>
            <a:r>
              <a:rPr lang="en-US" i="1" dirty="0" smtClean="0"/>
              <a:t>firewalls</a:t>
            </a:r>
            <a:r>
              <a:rPr lang="en-US" dirty="0" smtClean="0"/>
              <a:t> in general (basic operation, architecture, and the problem of overload).</a:t>
            </a:r>
          </a:p>
          <a:p>
            <a:pPr eaLnBrk="1" hangingPunct="1">
              <a:spcBef>
                <a:spcPts val="1200"/>
              </a:spcBef>
              <a:defRPr/>
            </a:pPr>
            <a:r>
              <a:rPr lang="en-US" dirty="0" smtClean="0"/>
              <a:t>Describe how </a:t>
            </a:r>
            <a:r>
              <a:rPr lang="en-US" i="1" dirty="0" smtClean="0"/>
              <a:t>static</a:t>
            </a:r>
            <a:r>
              <a:rPr lang="en-US" dirty="0" smtClean="0"/>
              <a:t> packet filtering works.</a:t>
            </a:r>
          </a:p>
          <a:p>
            <a:pPr eaLnBrk="1" hangingPunct="1">
              <a:spcBef>
                <a:spcPts val="1200"/>
              </a:spcBef>
              <a:defRPr/>
            </a:pPr>
            <a:r>
              <a:rPr lang="en-US" dirty="0" smtClean="0"/>
              <a:t>Explain </a:t>
            </a:r>
            <a:r>
              <a:rPr lang="en-US" i="1" dirty="0" err="1" smtClean="0"/>
              <a:t>stateful</a:t>
            </a:r>
            <a:r>
              <a:rPr lang="en-US" dirty="0" smtClean="0"/>
              <a:t> packet inspection (SPI) for main border firewalls.</a:t>
            </a:r>
          </a:p>
          <a:p>
            <a:pPr eaLnBrk="1" hangingPunct="1">
              <a:spcBef>
                <a:spcPts val="1200"/>
              </a:spcBef>
              <a:defRPr/>
            </a:pPr>
            <a:r>
              <a:rPr lang="en-US" dirty="0" smtClean="0"/>
              <a:t>Describe how </a:t>
            </a:r>
            <a:r>
              <a:rPr lang="en-US" i="1" dirty="0" smtClean="0"/>
              <a:t>network address translation </a:t>
            </a:r>
            <a:r>
              <a:rPr lang="en-US" dirty="0" smtClean="0"/>
              <a:t>(NAT) works.</a:t>
            </a:r>
          </a:p>
          <a:p>
            <a:pPr eaLnBrk="1" hangingPunct="1">
              <a:spcBef>
                <a:spcPts val="1200"/>
              </a:spcBef>
              <a:defRPr/>
            </a:pPr>
            <a:r>
              <a:rPr lang="en-US" dirty="0" smtClean="0"/>
              <a:t>Explain </a:t>
            </a:r>
            <a:r>
              <a:rPr lang="en-US" i="1" dirty="0" smtClean="0"/>
              <a:t>application proxy </a:t>
            </a:r>
            <a:r>
              <a:rPr lang="en-US" dirty="0" smtClean="0"/>
              <a:t>firewalls and content filtering in SPI firewalls.</a:t>
            </a:r>
          </a:p>
          <a:p>
            <a:pPr eaLnBrk="1" hangingPunct="1">
              <a:spcBef>
                <a:spcPts val="1200"/>
              </a:spcBef>
              <a:defRPr/>
            </a:pPr>
            <a:r>
              <a:rPr lang="en-US" dirty="0" smtClean="0"/>
              <a:t>Distinguish between intrusion detection systems (IDSs) and intrusion prevention systems (IPSs).</a:t>
            </a:r>
          </a:p>
          <a:p>
            <a:pPr eaLnBrk="1" hangingPunct="1">
              <a:spcBef>
                <a:spcPts val="1200"/>
              </a:spcBef>
              <a:defRPr/>
            </a:pPr>
            <a:r>
              <a:rPr lang="en-US" dirty="0" smtClean="0"/>
              <a:t>Describe antivirus filtering.</a:t>
            </a:r>
          </a:p>
          <a:p>
            <a:pPr eaLnBrk="1" hangingPunct="1">
              <a:spcBef>
                <a:spcPts val="1200"/>
              </a:spcBef>
              <a:defRPr/>
            </a:pPr>
            <a:r>
              <a:rPr lang="en-US" dirty="0" smtClean="0"/>
              <a:t>Define firewall </a:t>
            </a:r>
            <a:r>
              <a:rPr lang="en-US" i="1" dirty="0" smtClean="0"/>
              <a:t>architectures</a:t>
            </a:r>
            <a:r>
              <a:rPr lang="en-US" dirty="0" smtClean="0"/>
              <a:t>.</a:t>
            </a:r>
          </a:p>
          <a:p>
            <a:pPr eaLnBrk="1" hangingPunct="1">
              <a:spcBef>
                <a:spcPts val="1200"/>
              </a:spcBef>
              <a:defRPr/>
            </a:pPr>
            <a:r>
              <a:rPr lang="en-US" dirty="0" smtClean="0"/>
              <a:t>Describe firewall </a:t>
            </a:r>
            <a:r>
              <a:rPr lang="en-US" i="1" dirty="0" smtClean="0"/>
              <a:t>management</a:t>
            </a:r>
            <a:r>
              <a:rPr lang="en-US" dirty="0" smtClean="0"/>
              <a:t> (defining policies, implementing policies, reading log files).</a:t>
            </a:r>
          </a:p>
          <a:p>
            <a:pPr eaLnBrk="1" hangingPunct="1">
              <a:spcBef>
                <a:spcPts val="1200"/>
              </a:spcBef>
              <a:defRPr/>
            </a:pPr>
            <a:r>
              <a:rPr lang="en-US" dirty="0" smtClean="0"/>
              <a:t>Describe some difficult </a:t>
            </a:r>
            <a:r>
              <a:rPr lang="en-US" i="1" dirty="0" smtClean="0"/>
              <a:t>problems</a:t>
            </a:r>
            <a:r>
              <a:rPr lang="en-US" dirty="0" smtClean="0"/>
              <a:t> associated with firewalls.</a:t>
            </a:r>
            <a:endParaRPr lang="en-US" dirty="0"/>
          </a:p>
        </p:txBody>
      </p:sp>
      <p:sp>
        <p:nvSpPr>
          <p:cNvPr id="8" name="Title 7"/>
          <p:cNvSpPr>
            <a:spLocks noGrp="1"/>
          </p:cNvSpPr>
          <p:nvPr>
            <p:ph type="title"/>
          </p:nvPr>
        </p:nvSpPr>
        <p:spPr/>
        <p:txBody>
          <a:bodyPr/>
          <a:lstStyle/>
          <a:p>
            <a:pPr eaLnBrk="1" hangingPunct="1">
              <a:defRPr/>
            </a:pPr>
            <a:r>
              <a:rPr lang="en-US" dirty="0" smtClean="0"/>
              <a:t>Learning Objectives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a:t>
            </a:fld>
            <a:endParaRPr lang="en-US" dirty="0">
              <a:solidFill>
                <a:prstClr val="whit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ECAD34D3-7B52-4F37-83FA-DE8554AE8D62}" type="slidenum">
              <a:rPr lang="en-US" smtClean="0">
                <a:solidFill>
                  <a:schemeClr val="bg1"/>
                </a:solidFill>
                <a:latin typeface="Lucida Sans Unicode" pitchFamily="34" charset="0"/>
              </a:rPr>
              <a:pPr eaLnBrk="1" hangingPunct="1"/>
              <a:t>20</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457200" y="1481138"/>
            <a:ext cx="8229600" cy="2557462"/>
          </a:xfrm>
        </p:spPr>
        <p:txBody>
          <a:bodyPr/>
          <a:lstStyle/>
          <a:p>
            <a:pPr eaLnBrk="1" hangingPunct="1">
              <a:spcBef>
                <a:spcPts val="1200"/>
              </a:spcBef>
            </a:pPr>
            <a:r>
              <a:rPr lang="en-US" smtClean="0"/>
              <a:t>Connections have distinct states or stages</a:t>
            </a:r>
          </a:p>
          <a:p>
            <a:pPr eaLnBrk="1" hangingPunct="1">
              <a:spcBef>
                <a:spcPts val="1200"/>
              </a:spcBef>
            </a:pPr>
            <a:r>
              <a:rPr lang="en-US" smtClean="0"/>
              <a:t>Different states are subject to different attacks</a:t>
            </a:r>
          </a:p>
          <a:p>
            <a:pPr eaLnBrk="1" hangingPunct="1">
              <a:spcBef>
                <a:spcPts val="1200"/>
              </a:spcBef>
            </a:pPr>
            <a:r>
              <a:rPr lang="en-US" smtClean="0"/>
              <a:t>Stateful firewalls use different filtering rules for different states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6.3: States in a Connection</a:t>
            </a:r>
            <a:endParaRPr lang="en-US" dirty="0"/>
          </a:p>
        </p:txBody>
      </p:sp>
      <p:sp>
        <p:nvSpPr>
          <p:cNvPr id="6" name="Oval 5"/>
          <p:cNvSpPr/>
          <p:nvPr/>
        </p:nvSpPr>
        <p:spPr>
          <a:xfrm>
            <a:off x="381000" y="4267200"/>
            <a:ext cx="20574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Connection Opening</a:t>
            </a:r>
          </a:p>
          <a:p>
            <a:pPr algn="ctr" fontAlgn="auto">
              <a:spcBef>
                <a:spcPts val="0"/>
              </a:spcBef>
              <a:spcAft>
                <a:spcPts val="0"/>
              </a:spcAft>
              <a:defRPr/>
            </a:pPr>
            <a:r>
              <a:rPr lang="en-US" dirty="0"/>
              <a:t>State</a:t>
            </a:r>
          </a:p>
        </p:txBody>
      </p:sp>
      <p:sp>
        <p:nvSpPr>
          <p:cNvPr id="7" name="Oval 6"/>
          <p:cNvSpPr/>
          <p:nvPr/>
        </p:nvSpPr>
        <p:spPr>
          <a:xfrm>
            <a:off x="2857500" y="4267200"/>
            <a:ext cx="33528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Ongoing Communication</a:t>
            </a:r>
          </a:p>
          <a:p>
            <a:pPr algn="ctr" fontAlgn="auto">
              <a:spcBef>
                <a:spcPts val="0"/>
              </a:spcBef>
              <a:spcAft>
                <a:spcPts val="0"/>
              </a:spcAft>
              <a:defRPr/>
            </a:pPr>
            <a:r>
              <a:rPr lang="en-US" dirty="0"/>
              <a:t>State</a:t>
            </a:r>
          </a:p>
        </p:txBody>
      </p:sp>
      <p:sp>
        <p:nvSpPr>
          <p:cNvPr id="8" name="Oval 7"/>
          <p:cNvSpPr/>
          <p:nvPr/>
        </p:nvSpPr>
        <p:spPr>
          <a:xfrm>
            <a:off x="6629400" y="4267200"/>
            <a:ext cx="20574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Connection Closing</a:t>
            </a:r>
          </a:p>
          <a:p>
            <a:pPr algn="ctr" fontAlgn="auto">
              <a:spcBef>
                <a:spcPts val="0"/>
              </a:spcBef>
              <a:spcAft>
                <a:spcPts val="0"/>
              </a:spcAft>
              <a:defRPr/>
            </a:pPr>
            <a:r>
              <a:rPr lang="en-US" dirty="0"/>
              <a:t>State</a:t>
            </a:r>
          </a:p>
        </p:txBody>
      </p:sp>
      <p:cxnSp>
        <p:nvCxnSpPr>
          <p:cNvPr id="10" name="Straight Arrow Connector 9"/>
          <p:cNvCxnSpPr>
            <a:stCxn id="6" idx="6"/>
            <a:endCxn id="7" idx="2"/>
          </p:cNvCxnSpPr>
          <p:nvPr/>
        </p:nvCxnSpPr>
        <p:spPr>
          <a:xfrm>
            <a:off x="2438400" y="4876800"/>
            <a:ext cx="4191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6"/>
            <a:endCxn id="8" idx="2"/>
          </p:cNvCxnSpPr>
          <p:nvPr/>
        </p:nvCxnSpPr>
        <p:spPr>
          <a:xfrm>
            <a:off x="6210300" y="4876800"/>
            <a:ext cx="4191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21</a:t>
            </a:fld>
            <a:endParaRPr lang="en-US" dirty="0">
              <a:solidFill>
                <a:prstClr val="whit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2"/>
          <p:cNvPicPr>
            <a:picLocks noChangeAspect="1" noChangeArrowheads="1"/>
          </p:cNvPicPr>
          <p:nvPr/>
        </p:nvPicPr>
        <p:blipFill>
          <a:blip r:embed="rId2">
            <a:extLst>
              <a:ext uri="{28A0092B-C50C-407E-A947-70E740481C1C}">
                <a14:useLocalDpi xmlns:a14="http://schemas.microsoft.com/office/drawing/2010/main" val="0"/>
              </a:ext>
            </a:extLst>
          </a:blip>
          <a:srcRect l="5966" t="11299" r="7024" b="8852"/>
          <a:stretch>
            <a:fillRect/>
          </a:stretch>
        </p:blipFill>
        <p:spPr bwMode="auto">
          <a:xfrm>
            <a:off x="457199" y="990600"/>
            <a:ext cx="8455025" cy="5121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792162"/>
          </a:xfrm>
        </p:spPr>
        <p:txBody>
          <a:bodyPr>
            <a:normAutofit/>
          </a:bodyPr>
          <a:lstStyle/>
          <a:p>
            <a:pPr eaLnBrk="1" fontAlgn="auto" hangingPunct="1">
              <a:spcAft>
                <a:spcPts val="0"/>
              </a:spcAft>
              <a:defRPr/>
            </a:pPr>
            <a:r>
              <a:rPr lang="en-US" sz="2800" dirty="0" smtClean="0"/>
              <a:t>6.3: </a:t>
            </a:r>
            <a:r>
              <a:rPr lang="en-US" sz="2800" dirty="0" err="1" smtClean="0"/>
              <a:t>Stateful</a:t>
            </a:r>
            <a:r>
              <a:rPr lang="en-US" sz="2800" dirty="0" smtClean="0"/>
              <a:t> Inspection Rules with Two States</a:t>
            </a:r>
            <a:endParaRPr lang="en-US" sz="2800" dirty="0"/>
          </a:p>
        </p:txBody>
      </p:sp>
      <p:sp>
        <p:nvSpPr>
          <p:cNvPr id="6" name="Oval 5"/>
          <p:cNvSpPr/>
          <p:nvPr/>
        </p:nvSpPr>
        <p:spPr>
          <a:xfrm>
            <a:off x="1219200" y="1714500"/>
            <a:ext cx="3124200" cy="1447800"/>
          </a:xfrm>
          <a:prstGeom prst="ellipse">
            <a:avLst/>
          </a:prstGeom>
          <a:noFill/>
          <a:ln w="38100"/>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0000"/>
              </a:solidFill>
              <a:latin typeface="Lucida Sans Unicode" pitchFamily="34" charset="0"/>
            </a:endParaRPr>
          </a:p>
        </p:txBody>
      </p:sp>
      <p:sp>
        <p:nvSpPr>
          <p:cNvPr id="7" name="Oval 6"/>
          <p:cNvSpPr/>
          <p:nvPr/>
        </p:nvSpPr>
        <p:spPr>
          <a:xfrm>
            <a:off x="5314950" y="1714500"/>
            <a:ext cx="3124200" cy="1447800"/>
          </a:xfrm>
          <a:prstGeom prst="ellipse">
            <a:avLst/>
          </a:prstGeom>
          <a:noFill/>
          <a:ln w="38100"/>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0000"/>
              </a:solidFill>
              <a:latin typeface="Lucida Sans Unicode" pitchFamily="34" charset="0"/>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22</a:t>
            </a:fld>
            <a:endParaRPr lang="en-US" dirty="0">
              <a:solidFill>
                <a:prstClr val="white"/>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Connection and Socket</a:t>
            </a:r>
            <a:endParaRPr lang="en-US" dirty="0"/>
          </a:p>
        </p:txBody>
      </p:sp>
      <p:pic>
        <p:nvPicPr>
          <p:cNvPr id="36869" name="Picture 6"/>
          <p:cNvPicPr>
            <a:picLocks noChangeAspect="1" noChangeArrowheads="1"/>
          </p:cNvPicPr>
          <p:nvPr/>
        </p:nvPicPr>
        <p:blipFill>
          <a:blip r:embed="rId2">
            <a:extLst>
              <a:ext uri="{28A0092B-C50C-407E-A947-70E740481C1C}">
                <a14:useLocalDpi xmlns:a14="http://schemas.microsoft.com/office/drawing/2010/main" val="0"/>
              </a:ext>
            </a:extLst>
          </a:blip>
          <a:srcRect l="6961" t="14629" r="6526" b="13142"/>
          <a:stretch>
            <a:fillRect/>
          </a:stretch>
        </p:blipFill>
        <p:spPr bwMode="auto">
          <a:xfrm>
            <a:off x="171450" y="1295400"/>
            <a:ext cx="8728075"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23</a:t>
            </a:fld>
            <a:endParaRPr lang="en-US" dirty="0">
              <a:solidFill>
                <a:prstClr val="whit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p:cNvPicPr>
            <a:picLocks noChangeAspect="1" noChangeArrowheads="1"/>
          </p:cNvPicPr>
          <p:nvPr/>
        </p:nvPicPr>
        <p:blipFill>
          <a:blip r:embed="rId2">
            <a:extLst>
              <a:ext uri="{28A0092B-C50C-407E-A947-70E740481C1C}">
                <a14:useLocalDpi xmlns:a14="http://schemas.microsoft.com/office/drawing/2010/main" val="0"/>
              </a:ext>
            </a:extLst>
          </a:blip>
          <a:srcRect l="9944" t="17039" r="9012" b="11395"/>
          <a:stretch>
            <a:fillRect/>
          </a:stretch>
        </p:blipFill>
        <p:spPr bwMode="auto">
          <a:xfrm>
            <a:off x="134938" y="1524000"/>
            <a:ext cx="8723312"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sz="2400" dirty="0" smtClean="0"/>
              <a:t>6.3: </a:t>
            </a:r>
            <a:r>
              <a:rPr lang="en-US" sz="2400" dirty="0" err="1" smtClean="0"/>
              <a:t>Stateful</a:t>
            </a:r>
            <a:r>
              <a:rPr lang="en-US" sz="2400" dirty="0" smtClean="0"/>
              <a:t> Packet Inspection for a Packet that Does Not Attempt to Open a Connection I</a:t>
            </a:r>
            <a:endParaRPr lang="en-US" sz="2400" dirty="0"/>
          </a:p>
        </p:txBody>
      </p:sp>
      <p:cxnSp>
        <p:nvCxnSpPr>
          <p:cNvPr id="7" name="Straight Arrow Connector 6"/>
          <p:cNvCxnSpPr/>
          <p:nvPr/>
        </p:nvCxnSpPr>
        <p:spPr>
          <a:xfrm flipH="1">
            <a:off x="5027613" y="4040188"/>
            <a:ext cx="1587" cy="89376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828800" y="4953000"/>
            <a:ext cx="66294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24</a:t>
            </a:fld>
            <a:endParaRPr lang="en-US" dirty="0">
              <a:solidFill>
                <a:prstClr val="whit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p:cNvPicPr>
            <a:picLocks noChangeAspect="1" noChangeArrowheads="1"/>
          </p:cNvPicPr>
          <p:nvPr/>
        </p:nvPicPr>
        <p:blipFill>
          <a:blip r:embed="rId2">
            <a:extLst>
              <a:ext uri="{28A0092B-C50C-407E-A947-70E740481C1C}">
                <a14:useLocalDpi xmlns:a14="http://schemas.microsoft.com/office/drawing/2010/main" val="0"/>
              </a:ext>
            </a:extLst>
          </a:blip>
          <a:srcRect l="11436" t="19341" r="8514" b="8571"/>
          <a:stretch>
            <a:fillRect/>
          </a:stretch>
        </p:blipFill>
        <p:spPr bwMode="auto">
          <a:xfrm>
            <a:off x="228600" y="1447800"/>
            <a:ext cx="8686800" cy="442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6.3: </a:t>
            </a:r>
            <a:r>
              <a:rPr lang="en-US" sz="2400" dirty="0" err="1" smtClean="0"/>
              <a:t>Stateful</a:t>
            </a:r>
            <a:r>
              <a:rPr lang="en-US" sz="2400" dirty="0" smtClean="0"/>
              <a:t> Packet Inspection for a Packet that Does Not Attempt to Open a Connection II</a:t>
            </a:r>
            <a:endParaRPr lang="en-US" sz="2400" dirty="0"/>
          </a:p>
        </p:txBody>
      </p:sp>
      <p:cxnSp>
        <p:nvCxnSpPr>
          <p:cNvPr id="7" name="Straight Arrow Connector 6"/>
          <p:cNvCxnSpPr/>
          <p:nvPr/>
        </p:nvCxnSpPr>
        <p:spPr>
          <a:xfrm rot="5400000">
            <a:off x="3009107" y="3961606"/>
            <a:ext cx="763588" cy="317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quot;No&quot; Symbol 8"/>
          <p:cNvSpPr/>
          <p:nvPr/>
        </p:nvSpPr>
        <p:spPr>
          <a:xfrm>
            <a:off x="3200400" y="3733800"/>
            <a:ext cx="381000" cy="381000"/>
          </a:xfrm>
          <a:prstGeom prst="noSmoking">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25</a:t>
            </a:fld>
            <a:endParaRPr lang="en-US" dirty="0">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Well-Known Port Numbers</a:t>
            </a:r>
            <a:endParaRPr lang="en-US" dirty="0"/>
          </a:p>
        </p:txBody>
      </p:sp>
      <p:pic>
        <p:nvPicPr>
          <p:cNvPr id="39941" name="Picture 40"/>
          <p:cNvPicPr>
            <a:picLocks noChangeAspect="1" noChangeArrowheads="1"/>
          </p:cNvPicPr>
          <p:nvPr/>
        </p:nvPicPr>
        <p:blipFill>
          <a:blip r:embed="rId3">
            <a:extLst>
              <a:ext uri="{28A0092B-C50C-407E-A947-70E740481C1C}">
                <a14:useLocalDpi xmlns:a14="http://schemas.microsoft.com/office/drawing/2010/main" val="0"/>
              </a:ext>
            </a:extLst>
          </a:blip>
          <a:srcRect l="15413" t="11131" r="6526" b="9462"/>
          <a:stretch>
            <a:fillRect/>
          </a:stretch>
        </p:blipFill>
        <p:spPr bwMode="auto">
          <a:xfrm>
            <a:off x="990600" y="1219200"/>
            <a:ext cx="7239000" cy="4933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26</a:t>
            </a:fld>
            <a:endParaRPr lang="en-US" dirty="0">
              <a:solidFill>
                <a:prstClr val="whit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Windows Firewall</a:t>
            </a:r>
            <a:endParaRPr lang="en-US" dirty="0"/>
          </a:p>
        </p:txBody>
      </p:sp>
      <p:pic>
        <p:nvPicPr>
          <p:cNvPr id="409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00150"/>
            <a:ext cx="6991350" cy="5089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27</a:t>
            </a:fld>
            <a:endParaRPr lang="en-US" dirty="0">
              <a:solidFill>
                <a:prstClr val="whit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Open a Port </a:t>
            </a:r>
            <a:r>
              <a:rPr lang="en-US" dirty="0"/>
              <a:t>T</a:t>
            </a:r>
            <a:r>
              <a:rPr lang="en-US" dirty="0" smtClean="0"/>
              <a:t>hrough Windows Firewall</a:t>
            </a:r>
            <a:endParaRPr lang="en-US" dirty="0"/>
          </a:p>
        </p:txBody>
      </p:sp>
      <p:pic>
        <p:nvPicPr>
          <p:cNvPr id="419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4081463"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28</a:t>
            </a:fld>
            <a:endParaRPr lang="en-US" dirty="0">
              <a:solidFill>
                <a:prstClr val="whit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457200" y="1371601"/>
            <a:ext cx="8229600" cy="4267199"/>
          </a:xfrm>
          <a:solidFill>
            <a:schemeClr val="bg1">
              <a:alpha val="50195"/>
            </a:schemeClr>
          </a:solidFill>
        </p:spPr>
        <p:txBody>
          <a:bodyPr/>
          <a:lstStyle/>
          <a:p>
            <a:pPr eaLnBrk="1"/>
            <a:r>
              <a:rPr lang="en-US" b="1" dirty="0" smtClean="0"/>
              <a:t>Access Control List Operation</a:t>
            </a:r>
          </a:p>
          <a:p>
            <a:pPr lvl="1" eaLnBrk="1">
              <a:spcBef>
                <a:spcPts val="1200"/>
              </a:spcBef>
            </a:pPr>
            <a:r>
              <a:rPr lang="en-US" dirty="0" smtClean="0"/>
              <a:t>An ACL is a series of rules for allowing or disallowing connections</a:t>
            </a:r>
          </a:p>
          <a:p>
            <a:pPr lvl="1" eaLnBrk="1">
              <a:spcBef>
                <a:spcPts val="1200"/>
              </a:spcBef>
            </a:pPr>
            <a:r>
              <a:rPr lang="en-US" dirty="0" smtClean="0"/>
              <a:t>The rules are executed in order, beginning with the first</a:t>
            </a:r>
          </a:p>
          <a:p>
            <a:pPr lvl="2" eaLnBrk="1">
              <a:spcBef>
                <a:spcPts val="600"/>
              </a:spcBef>
            </a:pPr>
            <a:r>
              <a:rPr lang="en-US" sz="2000" dirty="0" smtClean="0"/>
              <a:t>If a rule DOES NOT apply to the connection-opening attempt, the firewall goes to the next ACL rule</a:t>
            </a:r>
          </a:p>
          <a:p>
            <a:pPr lvl="2" eaLnBrk="1">
              <a:spcBef>
                <a:spcPts val="600"/>
              </a:spcBef>
            </a:pPr>
            <a:r>
              <a:rPr lang="en-US" sz="2000" dirty="0" smtClean="0"/>
              <a:t>If the rule DOES apply, the firewall follows the rule, and no further rules are executed</a:t>
            </a:r>
          </a:p>
          <a:p>
            <a:pPr lvl="1" eaLnBrk="1">
              <a:spcBef>
                <a:spcPts val="1200"/>
              </a:spcBef>
            </a:pPr>
            <a:r>
              <a:rPr lang="en-US" dirty="0" smtClean="0"/>
              <a:t>If the firewall reaches the last rule in the ACL, it follows that rule</a:t>
            </a:r>
          </a:p>
        </p:txBody>
      </p:sp>
      <p:sp>
        <p:nvSpPr>
          <p:cNvPr id="5" name="Title 4"/>
          <p:cNvSpPr>
            <a:spLocks noGrp="1"/>
          </p:cNvSpPr>
          <p:nvPr>
            <p:ph type="title"/>
          </p:nvPr>
        </p:nvSpPr>
        <p:spPr>
          <a:xfrm>
            <a:off x="457200" y="152400"/>
            <a:ext cx="8229600" cy="1143000"/>
          </a:xfrm>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29</a:t>
            </a:fld>
            <a:endParaRPr lang="en-US" dirty="0">
              <a:solidFill>
                <a:prstClr val="whit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p:cNvSpPr/>
          <p:nvPr/>
        </p:nvSpPr>
        <p:spPr>
          <a:xfrm>
            <a:off x="4606925" y="4191000"/>
            <a:ext cx="1006475"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457200" y="1676400"/>
            <a:ext cx="8229600" cy="4330700"/>
          </a:xfrm>
        </p:spPr>
        <p:txBody>
          <a:bodyPr/>
          <a:lstStyle/>
          <a:p>
            <a:pPr eaLnBrk="1"/>
            <a:r>
              <a:rPr lang="en-US" b="1" dirty="0" smtClean="0"/>
              <a:t>Ingress ACL’s Purpose</a:t>
            </a:r>
          </a:p>
          <a:p>
            <a:pPr lvl="1" eaLnBrk="1"/>
            <a:r>
              <a:rPr lang="en-US" dirty="0" smtClean="0"/>
              <a:t>The default behavior is to drop all attempts to open a connection from the outside</a:t>
            </a:r>
          </a:p>
          <a:p>
            <a:pPr lvl="1" eaLnBrk="1"/>
            <a:r>
              <a:rPr lang="en-US" dirty="0" smtClean="0"/>
              <a:t>All ACL rules except for the last give exceptions to the default behavior under specified circumstances</a:t>
            </a:r>
          </a:p>
          <a:p>
            <a:pPr lvl="1" eaLnBrk="1"/>
            <a:r>
              <a:rPr lang="en-US" dirty="0" smtClean="0"/>
              <a:t>The last rule applies the default behavior to all connection-opening attempts that are not allowed by earlier rules to be executed by this last rule</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30</a:t>
            </a:fld>
            <a:endParaRPr lang="en-US" dirty="0">
              <a:solidFill>
                <a:prstClr val="whit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481138"/>
            <a:ext cx="8229600" cy="5148262"/>
          </a:xfrm>
        </p:spPr>
        <p:txBody>
          <a:bodyPr/>
          <a:lstStyle/>
          <a:p>
            <a:pPr eaLnBrk="1"/>
            <a:r>
              <a:rPr lang="en-US" b="1" dirty="0" smtClean="0"/>
              <a:t>Simple </a:t>
            </a:r>
            <a:r>
              <a:rPr lang="en-US" b="1" i="1" dirty="0" smtClean="0"/>
              <a:t>Ingress</a:t>
            </a:r>
            <a:r>
              <a:rPr lang="en-US" b="1" dirty="0" smtClean="0"/>
              <a:t> ACL with Three Rules</a:t>
            </a:r>
          </a:p>
          <a:p>
            <a:pPr lvl="1" eaLnBrk="1">
              <a:spcBef>
                <a:spcPts val="1200"/>
              </a:spcBef>
            </a:pPr>
            <a:r>
              <a:rPr lang="en-US" dirty="0" smtClean="0"/>
              <a:t>	If TCP destination port = 80 or TCP destination port = 443, then Allow Connection</a:t>
            </a:r>
          </a:p>
          <a:p>
            <a:pPr lvl="2" eaLnBrk="1">
              <a:spcBef>
                <a:spcPts val="600"/>
              </a:spcBef>
            </a:pPr>
            <a:r>
              <a:rPr lang="en-US" i="1" dirty="0" smtClean="0"/>
              <a:t>[Permits connection to ALL internal webservers]</a:t>
            </a:r>
            <a:endParaRPr lang="en-US" dirty="0" smtClean="0"/>
          </a:p>
          <a:p>
            <a:pPr lvl="1" eaLnBrk="1">
              <a:spcBef>
                <a:spcPts val="1200"/>
              </a:spcBef>
            </a:pPr>
            <a:r>
              <a:rPr lang="en-US" dirty="0" smtClean="0"/>
              <a:t>If TCP destination port = 25 AND IP destination address = 60.47.3.35, then Allow Connection</a:t>
            </a:r>
          </a:p>
          <a:p>
            <a:pPr lvl="2" eaLnBrk="1">
              <a:spcBef>
                <a:spcPts val="600"/>
              </a:spcBef>
            </a:pPr>
            <a:r>
              <a:rPr lang="en-US" i="1" dirty="0" smtClean="0"/>
              <a:t>[Permits connections to a SINGLE internal mail server]</a:t>
            </a:r>
            <a:endParaRPr lang="en-US" dirty="0" smtClean="0"/>
          </a:p>
          <a:p>
            <a:pPr lvl="1" eaLnBrk="1">
              <a:spcBef>
                <a:spcPts val="1200"/>
              </a:spcBef>
            </a:pPr>
            <a:r>
              <a:rPr lang="en-US" dirty="0" smtClean="0"/>
              <a:t>Disallow ALL Connections</a:t>
            </a:r>
          </a:p>
          <a:p>
            <a:pPr lvl="2" eaLnBrk="1">
              <a:spcBef>
                <a:spcPts val="600"/>
              </a:spcBef>
            </a:pPr>
            <a:r>
              <a:rPr lang="en-US" i="1" dirty="0" smtClean="0"/>
              <a:t>[Disallows all other externally initiated connections; this is the default behavior]</a:t>
            </a:r>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31</a:t>
            </a:fld>
            <a:endParaRPr lang="en-US" dirty="0">
              <a:solidFill>
                <a:prstClr val="whit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dirty="0" smtClean="0"/>
              <a:t>Low Cost</a:t>
            </a:r>
          </a:p>
          <a:p>
            <a:pPr lvl="1" eaLnBrk="1"/>
            <a:r>
              <a:rPr lang="en-US" dirty="0" smtClean="0"/>
              <a:t>Most packets are not part of packet-opening attempts</a:t>
            </a:r>
          </a:p>
          <a:p>
            <a:pPr lvl="1" eaLnBrk="1"/>
            <a:r>
              <a:rPr lang="en-US" dirty="0" smtClean="0"/>
              <a:t>These can be handled very simply and therefore inexpensively</a:t>
            </a:r>
          </a:p>
          <a:p>
            <a:pPr lvl="1" eaLnBrk="1"/>
            <a:r>
              <a:rPr lang="en-US" dirty="0" smtClean="0"/>
              <a:t>Connection-opening attempt packets are more expensive processes but are rare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32</a:t>
            </a:fld>
            <a:endParaRPr lang="en-US" dirty="0">
              <a:solidFill>
                <a:prstClr val="whit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p:txBody>
          <a:bodyPr/>
          <a:lstStyle/>
          <a:p>
            <a:pPr eaLnBrk="1"/>
            <a:r>
              <a:rPr lang="en-US" b="1" smtClean="0"/>
              <a:t>Safety</a:t>
            </a:r>
          </a:p>
          <a:p>
            <a:pPr lvl="1" eaLnBrk="1"/>
            <a:r>
              <a:rPr lang="en-US" smtClean="0"/>
              <a:t>Attacks other than application-level attacks usually fail to get through SPI firewalls</a:t>
            </a:r>
          </a:p>
          <a:p>
            <a:pPr lvl="1" eaLnBrk="1"/>
            <a:r>
              <a:rPr lang="en-US" smtClean="0"/>
              <a:t>In addition, SPI firewalls can use other forms of filtering when needed</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33</a:t>
            </a:fld>
            <a:endParaRPr lang="en-US" dirty="0">
              <a:solidFill>
                <a:prstClr val="whit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p:txBody>
          <a:bodyPr/>
          <a:lstStyle/>
          <a:p>
            <a:pPr eaLnBrk="1"/>
            <a:r>
              <a:rPr lang="en-US" b="1" smtClean="0"/>
              <a:t>Dominance</a:t>
            </a:r>
          </a:p>
          <a:p>
            <a:pPr lvl="1" eaLnBrk="1"/>
            <a:r>
              <a:rPr lang="en-US" smtClean="0"/>
              <a:t>The combination of high safety and low cost makes SPI firewalls extremely popular</a:t>
            </a:r>
          </a:p>
          <a:p>
            <a:pPr lvl="1" eaLnBrk="1"/>
            <a:r>
              <a:rPr lang="en-US" smtClean="0"/>
              <a:t>Nearly all main border firewalls today use stateful packet inspection</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34</a:t>
            </a:fld>
            <a:endParaRPr lang="en-US" dirty="0">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B371590D-DBCD-416C-8C3B-F5CE6725F6A1}" type="slidenum">
              <a:rPr lang="en-US" smtClean="0">
                <a:solidFill>
                  <a:schemeClr val="bg1"/>
                </a:solidFill>
                <a:latin typeface="Lucida Sans Unicode" pitchFamily="34" charset="0"/>
              </a:rPr>
              <a:pPr eaLnBrk="1" hangingPunct="1"/>
              <a:t>35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p:cNvPicPr>
            <a:picLocks noChangeAspect="1" noChangeArrowheads="1"/>
          </p:cNvPicPr>
          <p:nvPr/>
        </p:nvPicPr>
        <p:blipFill>
          <a:blip r:embed="rId2">
            <a:extLst>
              <a:ext uri="{28A0092B-C50C-407E-A947-70E740481C1C}">
                <a14:useLocalDpi xmlns:a14="http://schemas.microsoft.com/office/drawing/2010/main" val="0"/>
              </a:ext>
            </a:extLst>
          </a:blip>
          <a:srcRect l="12430" t="16647" r="7024" b="11813"/>
          <a:stretch>
            <a:fillRect/>
          </a:stretch>
        </p:blipFill>
        <p:spPr bwMode="auto">
          <a:xfrm>
            <a:off x="228600" y="1371600"/>
            <a:ext cx="8558213" cy="4312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6.4: Network Address Translation (NAT)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690A0418-11E4-45CB-84B4-0DEBF595BFF8}" type="slidenum">
              <a:rPr lang="en-US" smtClean="0">
                <a:solidFill>
                  <a:schemeClr val="bg1"/>
                </a:solidFill>
                <a:latin typeface="Lucida Sans Unicode" pitchFamily="34" charset="0"/>
              </a:rPr>
              <a:pPr eaLnBrk="1" hangingPunct="1"/>
              <a:t>37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6.5: Application Proxy Firewall Operation</a:t>
            </a:r>
            <a:endParaRPr lang="en-US" dirty="0"/>
          </a:p>
        </p:txBody>
      </p:sp>
      <p:pic>
        <p:nvPicPr>
          <p:cNvPr id="52229" name="Picture 6"/>
          <p:cNvPicPr>
            <a:picLocks noChangeAspect="1" noChangeArrowheads="1"/>
          </p:cNvPicPr>
          <p:nvPr/>
        </p:nvPicPr>
        <p:blipFill>
          <a:blip r:embed="rId2">
            <a:extLst>
              <a:ext uri="{28A0092B-C50C-407E-A947-70E740481C1C}">
                <a14:useLocalDpi xmlns:a14="http://schemas.microsoft.com/office/drawing/2010/main" val="0"/>
              </a:ext>
            </a:extLst>
          </a:blip>
          <a:srcRect l="12430" t="16051" r="6029" b="12144"/>
          <a:stretch>
            <a:fillRect/>
          </a:stretch>
        </p:blipFill>
        <p:spPr bwMode="auto">
          <a:xfrm>
            <a:off x="165100" y="1346200"/>
            <a:ext cx="8686800" cy="450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lstStyle/>
          <a:p>
            <a:pPr eaLnBrk="1" fontAlgn="auto" hangingPunct="1">
              <a:spcAft>
                <a:spcPts val="0"/>
              </a:spcAft>
              <a:defRPr/>
            </a:pPr>
            <a:r>
              <a:rPr lang="en-US" sz="2800" dirty="0" smtClean="0"/>
              <a:t>6.5: Roles for Application Proxy Firewalls Today</a:t>
            </a:r>
            <a:endParaRPr lang="en-US" sz="2800" dirty="0"/>
          </a:p>
        </p:txBody>
      </p:sp>
      <p:pic>
        <p:nvPicPr>
          <p:cNvPr id="53253" name="Picture 6"/>
          <p:cNvPicPr>
            <a:picLocks noChangeAspect="1" noChangeArrowheads="1"/>
          </p:cNvPicPr>
          <p:nvPr/>
        </p:nvPicPr>
        <p:blipFill>
          <a:blip r:embed="rId2">
            <a:extLst>
              <a:ext uri="{28A0092B-C50C-407E-A947-70E740481C1C}">
                <a14:useLocalDpi xmlns:a14="http://schemas.microsoft.com/office/drawing/2010/main" val="0"/>
              </a:ext>
            </a:extLst>
          </a:blip>
          <a:srcRect l="11932" t="18585" r="9012" b="12144"/>
          <a:stretch>
            <a:fillRect/>
          </a:stretch>
        </p:blipFill>
        <p:spPr bwMode="auto">
          <a:xfrm>
            <a:off x="609600" y="1752600"/>
            <a:ext cx="8126413"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57200" y="1447800"/>
            <a:ext cx="8229600" cy="4525963"/>
          </a:xfrm>
        </p:spPr>
        <p:txBody>
          <a:bodyPr/>
          <a:lstStyle/>
          <a:p>
            <a:pPr eaLnBrk="1" hangingPunct="1"/>
            <a:r>
              <a:rPr lang="en-US" smtClean="0"/>
              <a:t>Chapter 5 covered many techniques for access control</a:t>
            </a:r>
          </a:p>
          <a:p>
            <a:pPr eaLnBrk="1" hangingPunct="1"/>
            <a:r>
              <a:rPr lang="en-US" smtClean="0"/>
              <a:t>This chapter will discuss an additional tool for access control—firewalls</a:t>
            </a:r>
          </a:p>
          <a:p>
            <a:pPr eaLnBrk="1" hangingPunct="1"/>
            <a:r>
              <a:rPr lang="en-US" smtClean="0"/>
              <a:t>Firewalls filter out traffic that consists of provable attack packets</a:t>
            </a:r>
          </a:p>
          <a:p>
            <a:pPr eaLnBrk="1" hangingPunct="1"/>
            <a:r>
              <a:rPr lang="en-US" smtClean="0"/>
              <a:t>Firewalls are not security cure-alls, but they are critical to security protection</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a:t>
            </a:fld>
            <a:endParaRPr lang="en-US" dirty="0">
              <a:solidFill>
                <a:prstClr val="whit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1143000"/>
          </a:xfrm>
        </p:spPr>
        <p:txBody>
          <a:bodyPr>
            <a:noAutofit/>
          </a:bodyPr>
          <a:lstStyle/>
          <a:p>
            <a:pPr eaLnBrk="1" fontAlgn="auto" hangingPunct="1">
              <a:spcAft>
                <a:spcPts val="0"/>
              </a:spcAft>
              <a:defRPr/>
            </a:pPr>
            <a:r>
              <a:rPr lang="en-US" sz="2400" dirty="0" smtClean="0"/>
              <a:t>6.5: Application Content Filtering in Application Proxy Firewalls and </a:t>
            </a:r>
            <a:r>
              <a:rPr lang="en-US" sz="2400" dirty="0" err="1" smtClean="0"/>
              <a:t>Stateful</a:t>
            </a:r>
            <a:r>
              <a:rPr lang="en-US" sz="2400" dirty="0" smtClean="0"/>
              <a:t> Packet Inspection Firewalls</a:t>
            </a:r>
            <a:endParaRPr lang="en-US" sz="2400" dirty="0"/>
          </a:p>
        </p:txBody>
      </p:sp>
      <p:graphicFrame>
        <p:nvGraphicFramePr>
          <p:cNvPr id="7" name="Table 6"/>
          <p:cNvGraphicFramePr>
            <a:graphicFrameLocks noGrp="1"/>
          </p:cNvGraphicFramePr>
          <p:nvPr/>
        </p:nvGraphicFramePr>
        <p:xfrm>
          <a:off x="685800" y="2057400"/>
          <a:ext cx="7889875" cy="3657601"/>
        </p:xfrm>
        <a:graphic>
          <a:graphicData uri="http://schemas.openxmlformats.org/drawingml/2006/table">
            <a:tbl>
              <a:tblPr/>
              <a:tblGrid>
                <a:gridCol w="2514600"/>
                <a:gridCol w="1676400"/>
                <a:gridCol w="1981200"/>
                <a:gridCol w="1717675"/>
              </a:tblGrid>
              <a:tr h="13938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Topic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Application Proxy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Stateful Packet Inspection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Remarks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11318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Can examine application layer content</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Always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As an Extra Feature</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18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Capabilities for application layer content filtering</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Somewhat More</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Somewhat Less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40</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1143000"/>
          </a:xfrm>
        </p:spPr>
        <p:txBody>
          <a:bodyPr>
            <a:normAutofit fontScale="90000"/>
          </a:bodyPr>
          <a:lstStyle/>
          <a:p>
            <a:pPr eaLnBrk="1" fontAlgn="auto" hangingPunct="1">
              <a:spcAft>
                <a:spcPts val="0"/>
              </a:spcAft>
              <a:defRPr/>
            </a:pPr>
            <a:r>
              <a:rPr lang="en-US" sz="2700" dirty="0" smtClean="0"/>
              <a:t>6.5:</a:t>
            </a:r>
            <a:r>
              <a:rPr lang="en-US" sz="2400" dirty="0" smtClean="0"/>
              <a:t> </a:t>
            </a:r>
            <a:r>
              <a:rPr lang="en-US" sz="2700" dirty="0" smtClean="0"/>
              <a:t>Application Content Filtering in Application Proxy Firewalls and </a:t>
            </a:r>
            <a:r>
              <a:rPr lang="en-US" sz="2700" dirty="0" err="1" smtClean="0"/>
              <a:t>Stateful</a:t>
            </a:r>
            <a:r>
              <a:rPr lang="en-US" sz="2700" dirty="0" smtClean="0"/>
              <a:t> Packet Inspection Firewalls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22109910"/>
              </p:ext>
            </p:extLst>
          </p:nvPr>
        </p:nvGraphicFramePr>
        <p:xfrm>
          <a:off x="685800" y="1676400"/>
          <a:ext cx="8153400" cy="4267200"/>
        </p:xfrm>
        <a:graphic>
          <a:graphicData uri="http://schemas.openxmlformats.org/drawingml/2006/table">
            <a:tbl>
              <a:tblPr/>
              <a:tblGrid>
                <a:gridCol w="1968500"/>
                <a:gridCol w="1654175"/>
                <a:gridCol w="1495425"/>
                <a:gridCol w="3035300"/>
              </a:tblGrid>
              <a:tr h="7715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Topic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Application Proxy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Stateful Packet Inspection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Remarks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11588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Uses Relay Operation with two connections per client/server pair?</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Maintaining two connections is highly processing-intensive. Cannot support many client/server pairs. Consequently, application proxy firewalls cannot be used as main border firewalls.</a:t>
                      </a: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6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Speed</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Slow</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Fast</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41</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0"/>
            <a:ext cx="8229600" cy="1143000"/>
          </a:xfrm>
        </p:spPr>
        <p:txBody>
          <a:bodyPr/>
          <a:lstStyle/>
          <a:p>
            <a:pPr eaLnBrk="1" fontAlgn="auto" hangingPunct="1">
              <a:spcAft>
                <a:spcPts val="0"/>
              </a:spcAft>
              <a:defRPr/>
            </a:pPr>
            <a:r>
              <a:rPr lang="en-US" dirty="0" smtClean="0"/>
              <a:t>6.5: Tor Routing</a:t>
            </a:r>
            <a:endParaRPr lang="en-US" dirty="0"/>
          </a:p>
        </p:txBody>
      </p:sp>
      <p:grpSp>
        <p:nvGrpSpPr>
          <p:cNvPr id="56325" name="Group 2081"/>
          <p:cNvGrpSpPr>
            <a:grpSpLocks/>
          </p:cNvGrpSpPr>
          <p:nvPr/>
        </p:nvGrpSpPr>
        <p:grpSpPr bwMode="auto">
          <a:xfrm>
            <a:off x="609600" y="1524000"/>
            <a:ext cx="7966075" cy="4191000"/>
            <a:chOff x="1371600" y="1995489"/>
            <a:chExt cx="6553200" cy="3186111"/>
          </a:xfrm>
        </p:grpSpPr>
        <p:grpSp>
          <p:nvGrpSpPr>
            <p:cNvPr id="56326" name="Group 113"/>
            <p:cNvGrpSpPr>
              <a:grpSpLocks/>
            </p:cNvGrpSpPr>
            <p:nvPr/>
          </p:nvGrpSpPr>
          <p:grpSpPr bwMode="auto">
            <a:xfrm>
              <a:off x="1371600" y="3657603"/>
              <a:ext cx="838200" cy="761997"/>
              <a:chOff x="381000" y="2590803"/>
              <a:chExt cx="838200" cy="761997"/>
            </a:xfrm>
          </p:grpSpPr>
          <p:grpSp>
            <p:nvGrpSpPr>
              <p:cNvPr id="57466" name="Group 114"/>
              <p:cNvGrpSpPr>
                <a:grpSpLocks noChangeAspect="1"/>
              </p:cNvGrpSpPr>
              <p:nvPr/>
            </p:nvGrpSpPr>
            <p:grpSpPr bwMode="auto">
              <a:xfrm>
                <a:off x="381008" y="2590803"/>
                <a:ext cx="735230" cy="503936"/>
                <a:chOff x="193675" y="2495550"/>
                <a:chExt cx="1185863" cy="812801"/>
              </a:xfrm>
            </p:grpSpPr>
            <p:sp>
              <p:nvSpPr>
                <p:cNvPr id="5746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49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49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0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0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2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2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56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6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6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7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467" name="TextBox 112"/>
              <p:cNvSpPr txBox="1">
                <a:spLocks noChangeArrowheads="1"/>
              </p:cNvSpPr>
              <p:nvPr/>
            </p:nvSpPr>
            <p:spPr bwMode="auto">
              <a:xfrm>
                <a:off x="381000" y="3075801"/>
                <a:ext cx="8382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User</a:t>
                </a:r>
              </a:p>
            </p:txBody>
          </p:sp>
        </p:grpSp>
        <p:grpSp>
          <p:nvGrpSpPr>
            <p:cNvPr id="56327" name="Group 114"/>
            <p:cNvGrpSpPr>
              <a:grpSpLocks/>
            </p:cNvGrpSpPr>
            <p:nvPr/>
          </p:nvGrpSpPr>
          <p:grpSpPr bwMode="auto">
            <a:xfrm>
              <a:off x="6858000" y="3657597"/>
              <a:ext cx="838200" cy="695583"/>
              <a:chOff x="381000" y="2590800"/>
              <a:chExt cx="838200" cy="695583"/>
            </a:xfrm>
          </p:grpSpPr>
          <p:grpSp>
            <p:nvGrpSpPr>
              <p:cNvPr id="57354" name="Group 114"/>
              <p:cNvGrpSpPr>
                <a:grpSpLocks noChangeAspect="1"/>
              </p:cNvGrpSpPr>
              <p:nvPr/>
            </p:nvGrpSpPr>
            <p:grpSpPr bwMode="auto">
              <a:xfrm>
                <a:off x="381006" y="2590800"/>
                <a:ext cx="735229" cy="503935"/>
                <a:chOff x="193675" y="2495550"/>
                <a:chExt cx="1185863" cy="812801"/>
              </a:xfrm>
            </p:grpSpPr>
            <p:sp>
              <p:nvSpPr>
                <p:cNvPr id="5735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38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38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45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5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5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5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355" name="TextBox 116"/>
              <p:cNvSpPr txBox="1">
                <a:spLocks noChangeArrowheads="1"/>
              </p:cNvSpPr>
              <p:nvPr/>
            </p:nvSpPr>
            <p:spPr bwMode="auto">
              <a:xfrm>
                <a:off x="381000" y="3075801"/>
                <a:ext cx="838200" cy="210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Webserver</a:t>
                </a:r>
              </a:p>
            </p:txBody>
          </p:sp>
        </p:grpSp>
        <p:grpSp>
          <p:nvGrpSpPr>
            <p:cNvPr id="56328" name="Group 453"/>
            <p:cNvGrpSpPr>
              <a:grpSpLocks/>
            </p:cNvGrpSpPr>
            <p:nvPr/>
          </p:nvGrpSpPr>
          <p:grpSpPr bwMode="auto">
            <a:xfrm>
              <a:off x="3733800" y="2057400"/>
              <a:ext cx="1038225" cy="762000"/>
              <a:chOff x="238124" y="2590800"/>
              <a:chExt cx="1038225" cy="762000"/>
            </a:xfrm>
          </p:grpSpPr>
          <p:grpSp>
            <p:nvGrpSpPr>
              <p:cNvPr id="57242" name="Group 114"/>
              <p:cNvGrpSpPr>
                <a:grpSpLocks noChangeAspect="1"/>
              </p:cNvGrpSpPr>
              <p:nvPr/>
            </p:nvGrpSpPr>
            <p:grpSpPr bwMode="auto">
              <a:xfrm>
                <a:off x="381004" y="2590800"/>
                <a:ext cx="735229" cy="503935"/>
                <a:chOff x="193675" y="2495550"/>
                <a:chExt cx="1185863" cy="812801"/>
              </a:xfrm>
            </p:grpSpPr>
            <p:sp>
              <p:nvSpPr>
                <p:cNvPr id="5724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27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27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7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7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34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4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4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4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243" name="TextBox 45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1</a:t>
                </a:r>
              </a:p>
            </p:txBody>
          </p:sp>
        </p:grpSp>
        <p:grpSp>
          <p:nvGrpSpPr>
            <p:cNvPr id="56329" name="Group 1018"/>
            <p:cNvGrpSpPr>
              <a:grpSpLocks/>
            </p:cNvGrpSpPr>
            <p:nvPr/>
          </p:nvGrpSpPr>
          <p:grpSpPr bwMode="auto">
            <a:xfrm>
              <a:off x="1447800" y="1995489"/>
              <a:ext cx="838200" cy="976359"/>
              <a:chOff x="381000" y="2590800"/>
              <a:chExt cx="838200" cy="976359"/>
            </a:xfrm>
          </p:grpSpPr>
          <p:grpSp>
            <p:nvGrpSpPr>
              <p:cNvPr id="57130" name="Group 114"/>
              <p:cNvGrpSpPr>
                <a:grpSpLocks noChangeAspect="1"/>
              </p:cNvGrpSpPr>
              <p:nvPr/>
            </p:nvGrpSpPr>
            <p:grpSpPr bwMode="auto">
              <a:xfrm>
                <a:off x="381000" y="2590800"/>
                <a:ext cx="735229" cy="503935"/>
                <a:chOff x="193675" y="2495550"/>
                <a:chExt cx="1185863" cy="812801"/>
              </a:xfrm>
            </p:grpSpPr>
            <p:sp>
              <p:nvSpPr>
                <p:cNvPr id="5713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5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6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9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9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23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3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3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3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131" name="TextBox 1020"/>
              <p:cNvSpPr txBox="1">
                <a:spLocks noChangeArrowheads="1"/>
              </p:cNvSpPr>
              <p:nvPr/>
            </p:nvSpPr>
            <p:spPr bwMode="auto">
              <a:xfrm>
                <a:off x="381000" y="3075801"/>
                <a:ext cx="838200" cy="491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directory server</a:t>
                </a:r>
              </a:p>
            </p:txBody>
          </p:sp>
        </p:grpSp>
        <p:grpSp>
          <p:nvGrpSpPr>
            <p:cNvPr id="56330" name="Group 1244"/>
            <p:cNvGrpSpPr>
              <a:grpSpLocks/>
            </p:cNvGrpSpPr>
            <p:nvPr/>
          </p:nvGrpSpPr>
          <p:grpSpPr bwMode="auto">
            <a:xfrm>
              <a:off x="2743200" y="2514600"/>
              <a:ext cx="1038225" cy="762000"/>
              <a:chOff x="238124" y="2590800"/>
              <a:chExt cx="1038225" cy="762000"/>
            </a:xfrm>
          </p:grpSpPr>
          <p:grpSp>
            <p:nvGrpSpPr>
              <p:cNvPr id="57018" name="Group 114"/>
              <p:cNvGrpSpPr>
                <a:grpSpLocks noChangeAspect="1"/>
              </p:cNvGrpSpPr>
              <p:nvPr/>
            </p:nvGrpSpPr>
            <p:grpSpPr bwMode="auto">
              <a:xfrm>
                <a:off x="381002" y="2590800"/>
                <a:ext cx="735229" cy="503935"/>
                <a:chOff x="193675" y="2495550"/>
                <a:chExt cx="1185863" cy="812801"/>
              </a:xfrm>
            </p:grpSpPr>
            <p:sp>
              <p:nvSpPr>
                <p:cNvPr id="5702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04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04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1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2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2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2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019" name="TextBox 1246"/>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8</a:t>
                </a:r>
              </a:p>
            </p:txBody>
          </p:sp>
        </p:grpSp>
        <p:grpSp>
          <p:nvGrpSpPr>
            <p:cNvPr id="56331" name="Group 1357"/>
            <p:cNvGrpSpPr>
              <a:grpSpLocks/>
            </p:cNvGrpSpPr>
            <p:nvPr/>
          </p:nvGrpSpPr>
          <p:grpSpPr bwMode="auto">
            <a:xfrm>
              <a:off x="5486400" y="2895600"/>
              <a:ext cx="1038225" cy="762000"/>
              <a:chOff x="238124" y="2590800"/>
              <a:chExt cx="1038225" cy="762000"/>
            </a:xfrm>
          </p:grpSpPr>
          <p:grpSp>
            <p:nvGrpSpPr>
              <p:cNvPr id="56906" name="Group 114"/>
              <p:cNvGrpSpPr>
                <a:grpSpLocks noChangeAspect="1"/>
              </p:cNvGrpSpPr>
              <p:nvPr/>
            </p:nvGrpSpPr>
            <p:grpSpPr bwMode="auto">
              <a:xfrm>
                <a:off x="381002" y="2590800"/>
                <a:ext cx="735229" cy="503935"/>
                <a:chOff x="193675" y="2495550"/>
                <a:chExt cx="1185863" cy="812801"/>
              </a:xfrm>
            </p:grpSpPr>
            <p:sp>
              <p:nvSpPr>
                <p:cNvPr id="5690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93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93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4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4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6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6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00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0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0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1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907" name="TextBox 1359"/>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3</a:t>
                </a:r>
              </a:p>
            </p:txBody>
          </p:sp>
        </p:grpSp>
        <p:grpSp>
          <p:nvGrpSpPr>
            <p:cNvPr id="56332" name="Group 1470"/>
            <p:cNvGrpSpPr>
              <a:grpSpLocks/>
            </p:cNvGrpSpPr>
            <p:nvPr/>
          </p:nvGrpSpPr>
          <p:grpSpPr bwMode="auto">
            <a:xfrm>
              <a:off x="3276600" y="4343400"/>
              <a:ext cx="1038225" cy="762000"/>
              <a:chOff x="238124" y="2590800"/>
              <a:chExt cx="1038225" cy="762000"/>
            </a:xfrm>
          </p:grpSpPr>
          <p:grpSp>
            <p:nvGrpSpPr>
              <p:cNvPr id="56794" name="Group 114"/>
              <p:cNvGrpSpPr>
                <a:grpSpLocks noChangeAspect="1"/>
              </p:cNvGrpSpPr>
              <p:nvPr/>
            </p:nvGrpSpPr>
            <p:grpSpPr bwMode="auto">
              <a:xfrm>
                <a:off x="381002" y="2590800"/>
                <a:ext cx="735229" cy="503935"/>
                <a:chOff x="193675" y="2495550"/>
                <a:chExt cx="1185863" cy="812801"/>
              </a:xfrm>
            </p:grpSpPr>
            <p:sp>
              <p:nvSpPr>
                <p:cNvPr id="5679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82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82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89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9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9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9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795" name="TextBox 1472"/>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6</a:t>
                </a:r>
              </a:p>
            </p:txBody>
          </p:sp>
        </p:grpSp>
        <p:grpSp>
          <p:nvGrpSpPr>
            <p:cNvPr id="56333" name="Group 1583"/>
            <p:cNvGrpSpPr>
              <a:grpSpLocks/>
            </p:cNvGrpSpPr>
            <p:nvPr/>
          </p:nvGrpSpPr>
          <p:grpSpPr bwMode="auto">
            <a:xfrm>
              <a:off x="5438775" y="3657600"/>
              <a:ext cx="1038225" cy="762000"/>
              <a:chOff x="238124" y="2590800"/>
              <a:chExt cx="1038225" cy="762000"/>
            </a:xfrm>
          </p:grpSpPr>
          <p:grpSp>
            <p:nvGrpSpPr>
              <p:cNvPr id="56682" name="Group 114"/>
              <p:cNvGrpSpPr>
                <a:grpSpLocks noChangeAspect="1"/>
              </p:cNvGrpSpPr>
              <p:nvPr/>
            </p:nvGrpSpPr>
            <p:grpSpPr bwMode="auto">
              <a:xfrm>
                <a:off x="381002" y="2590800"/>
                <a:ext cx="735229" cy="503935"/>
                <a:chOff x="193675" y="2495550"/>
                <a:chExt cx="1185863" cy="812801"/>
              </a:xfrm>
            </p:grpSpPr>
            <p:sp>
              <p:nvSpPr>
                <p:cNvPr id="5668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1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1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1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1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8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8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8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8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683" name="TextBox 158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4</a:t>
                </a:r>
              </a:p>
            </p:txBody>
          </p:sp>
        </p:grpSp>
        <p:grpSp>
          <p:nvGrpSpPr>
            <p:cNvPr id="56334" name="Group 1696"/>
            <p:cNvGrpSpPr>
              <a:grpSpLocks/>
            </p:cNvGrpSpPr>
            <p:nvPr/>
          </p:nvGrpSpPr>
          <p:grpSpPr bwMode="auto">
            <a:xfrm>
              <a:off x="4724400" y="2286000"/>
              <a:ext cx="1038225" cy="762000"/>
              <a:chOff x="238124" y="2590800"/>
              <a:chExt cx="1038225" cy="762000"/>
            </a:xfrm>
          </p:grpSpPr>
          <p:grpSp>
            <p:nvGrpSpPr>
              <p:cNvPr id="56570" name="Group 114"/>
              <p:cNvGrpSpPr>
                <a:grpSpLocks noChangeAspect="1"/>
              </p:cNvGrpSpPr>
              <p:nvPr/>
            </p:nvGrpSpPr>
            <p:grpSpPr bwMode="auto">
              <a:xfrm>
                <a:off x="381002" y="2590800"/>
                <a:ext cx="735229" cy="503935"/>
                <a:chOff x="193675" y="2495550"/>
                <a:chExt cx="1185863" cy="812801"/>
              </a:xfrm>
            </p:grpSpPr>
            <p:sp>
              <p:nvSpPr>
                <p:cNvPr id="5657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9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60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3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3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67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7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7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7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571" name="TextBox 1698"/>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2</a:t>
                </a:r>
              </a:p>
            </p:txBody>
          </p:sp>
        </p:grpSp>
        <p:grpSp>
          <p:nvGrpSpPr>
            <p:cNvPr id="56335" name="Group 1809"/>
            <p:cNvGrpSpPr>
              <a:grpSpLocks/>
            </p:cNvGrpSpPr>
            <p:nvPr/>
          </p:nvGrpSpPr>
          <p:grpSpPr bwMode="auto">
            <a:xfrm>
              <a:off x="2590800" y="3581400"/>
              <a:ext cx="1038225" cy="762000"/>
              <a:chOff x="238124" y="2590800"/>
              <a:chExt cx="1038225" cy="762000"/>
            </a:xfrm>
          </p:grpSpPr>
          <p:grpSp>
            <p:nvGrpSpPr>
              <p:cNvPr id="56458" name="Group 114"/>
              <p:cNvGrpSpPr>
                <a:grpSpLocks noChangeAspect="1"/>
              </p:cNvGrpSpPr>
              <p:nvPr/>
            </p:nvGrpSpPr>
            <p:grpSpPr bwMode="auto">
              <a:xfrm>
                <a:off x="381002" y="2590800"/>
                <a:ext cx="735229" cy="503935"/>
                <a:chOff x="193675" y="2495550"/>
                <a:chExt cx="1185863" cy="812801"/>
              </a:xfrm>
            </p:grpSpPr>
            <p:sp>
              <p:nvSpPr>
                <p:cNvPr id="5646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48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48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5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6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6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6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459" name="TextBox 1811"/>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7</a:t>
                </a:r>
              </a:p>
            </p:txBody>
          </p:sp>
        </p:grpSp>
        <p:grpSp>
          <p:nvGrpSpPr>
            <p:cNvPr id="56336" name="Group 1922"/>
            <p:cNvGrpSpPr>
              <a:grpSpLocks/>
            </p:cNvGrpSpPr>
            <p:nvPr/>
          </p:nvGrpSpPr>
          <p:grpSpPr bwMode="auto">
            <a:xfrm>
              <a:off x="4419600" y="4419600"/>
              <a:ext cx="1038225" cy="762000"/>
              <a:chOff x="238124" y="2590800"/>
              <a:chExt cx="1038225" cy="762000"/>
            </a:xfrm>
          </p:grpSpPr>
          <p:grpSp>
            <p:nvGrpSpPr>
              <p:cNvPr id="56346" name="Group 114"/>
              <p:cNvGrpSpPr>
                <a:grpSpLocks noChangeAspect="1"/>
              </p:cNvGrpSpPr>
              <p:nvPr/>
            </p:nvGrpSpPr>
            <p:grpSpPr bwMode="auto">
              <a:xfrm>
                <a:off x="381002" y="2590800"/>
                <a:ext cx="735229" cy="503935"/>
                <a:chOff x="193675" y="2495550"/>
                <a:chExt cx="1185863" cy="812801"/>
              </a:xfrm>
            </p:grpSpPr>
            <p:sp>
              <p:nvSpPr>
                <p:cNvPr id="5634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4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7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7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8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8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0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0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44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4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4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5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347" name="TextBox 1924"/>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5</a:t>
                </a:r>
              </a:p>
            </p:txBody>
          </p:sp>
        </p:grpSp>
        <p:cxnSp>
          <p:nvCxnSpPr>
            <p:cNvPr id="20" name="Curved Connector 19"/>
            <p:cNvCxnSpPr/>
            <p:nvPr/>
          </p:nvCxnSpPr>
          <p:spPr>
            <a:xfrm>
              <a:off x="2134268" y="3886639"/>
              <a:ext cx="532823" cy="1206"/>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4191122" y="3886639"/>
              <a:ext cx="1371236" cy="685497"/>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042"/>
            <p:cNvCxnSpPr/>
            <p:nvPr/>
          </p:nvCxnSpPr>
          <p:spPr>
            <a:xfrm flipV="1">
              <a:off x="3505504" y="2895807"/>
              <a:ext cx="746997" cy="685497"/>
            </a:xfrm>
            <a:prstGeom prst="curvedConnector2">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rot="5400000">
              <a:off x="3505625" y="3352764"/>
              <a:ext cx="1370993" cy="457079"/>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a:off x="6400770" y="3886639"/>
              <a:ext cx="534128" cy="1206"/>
            </a:xfrm>
            <a:prstGeom prst="curvedConnector3">
              <a:avLst>
                <a:gd name="adj1" fmla="val 50000"/>
              </a:avLst>
            </a:prstGeom>
            <a:ln w="2540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6200000" flipV="1">
              <a:off x="1623486" y="3352604"/>
              <a:ext cx="457400" cy="0"/>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343" name="TextBox 393"/>
            <p:cNvSpPr txBox="1">
              <a:spLocks noChangeArrowheads="1"/>
            </p:cNvSpPr>
            <p:nvPr/>
          </p:nvSpPr>
          <p:spPr bwMode="auto">
            <a:xfrm>
              <a:off x="1907630" y="3105810"/>
              <a:ext cx="838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1. List of Tor nodes</a:t>
              </a:r>
            </a:p>
          </p:txBody>
        </p:sp>
        <p:sp>
          <p:nvSpPr>
            <p:cNvPr id="56344" name="TextBox 393"/>
            <p:cNvSpPr txBox="1">
              <a:spLocks noChangeArrowheads="1"/>
            </p:cNvSpPr>
            <p:nvPr/>
          </p:nvSpPr>
          <p:spPr bwMode="auto">
            <a:xfrm>
              <a:off x="6553200" y="3124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3. Unencrypted link at exit node</a:t>
              </a:r>
            </a:p>
          </p:txBody>
        </p:sp>
        <p:sp>
          <p:nvSpPr>
            <p:cNvPr id="56345" name="TextBox 393"/>
            <p:cNvSpPr txBox="1">
              <a:spLocks noChangeArrowheads="1"/>
            </p:cNvSpPr>
            <p:nvPr/>
          </p:nvSpPr>
          <p:spPr bwMode="auto">
            <a:xfrm>
              <a:off x="4114800" y="3653135"/>
              <a:ext cx="106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latin typeface="Times New Roman" pitchFamily="18" charset="0"/>
                  <a:cs typeface="Times New Roman" pitchFamily="18" charset="0"/>
                </a:rPr>
                <a:t>2. Encrypted Path</a:t>
              </a:r>
            </a:p>
          </p:txBody>
        </p:sp>
      </p:grpSp>
      <p:sp>
        <p:nvSpPr>
          <p:cNvPr id="125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0"/>
            <a:ext cx="8229600" cy="1143000"/>
          </a:xfrm>
        </p:spPr>
        <p:txBody>
          <a:bodyPr/>
          <a:lstStyle/>
          <a:p>
            <a:pPr eaLnBrk="1" fontAlgn="auto" hangingPunct="1">
              <a:spcAft>
                <a:spcPts val="0"/>
              </a:spcAft>
              <a:defRPr/>
            </a:pPr>
            <a:r>
              <a:rPr lang="en-US" dirty="0" smtClean="0"/>
              <a:t>6.5: Alternate TOR Route</a:t>
            </a:r>
            <a:endParaRPr lang="en-US" dirty="0"/>
          </a:p>
        </p:txBody>
      </p:sp>
      <p:grpSp>
        <p:nvGrpSpPr>
          <p:cNvPr id="58373" name="Group 2053"/>
          <p:cNvGrpSpPr>
            <a:grpSpLocks/>
          </p:cNvGrpSpPr>
          <p:nvPr/>
        </p:nvGrpSpPr>
        <p:grpSpPr bwMode="auto">
          <a:xfrm>
            <a:off x="533400" y="1600200"/>
            <a:ext cx="7848600" cy="4114800"/>
            <a:chOff x="1371600" y="1995489"/>
            <a:chExt cx="6324600" cy="3186111"/>
          </a:xfrm>
        </p:grpSpPr>
        <p:grpSp>
          <p:nvGrpSpPr>
            <p:cNvPr id="58374" name="Group 113"/>
            <p:cNvGrpSpPr>
              <a:grpSpLocks/>
            </p:cNvGrpSpPr>
            <p:nvPr/>
          </p:nvGrpSpPr>
          <p:grpSpPr bwMode="auto">
            <a:xfrm>
              <a:off x="1371600" y="3657603"/>
              <a:ext cx="838200" cy="761997"/>
              <a:chOff x="381000" y="2590803"/>
              <a:chExt cx="838200" cy="761997"/>
            </a:xfrm>
          </p:grpSpPr>
          <p:grpSp>
            <p:nvGrpSpPr>
              <p:cNvPr id="59514" name="Group 114"/>
              <p:cNvGrpSpPr>
                <a:grpSpLocks noChangeAspect="1"/>
              </p:cNvGrpSpPr>
              <p:nvPr/>
            </p:nvGrpSpPr>
            <p:grpSpPr bwMode="auto">
              <a:xfrm>
                <a:off x="381008" y="2590803"/>
                <a:ext cx="735230" cy="503936"/>
                <a:chOff x="193675" y="2495550"/>
                <a:chExt cx="1185863" cy="812801"/>
              </a:xfrm>
            </p:grpSpPr>
            <p:sp>
              <p:nvSpPr>
                <p:cNvPr id="5951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4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4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61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61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61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61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515" name="TextBox 112"/>
              <p:cNvSpPr txBox="1">
                <a:spLocks noChangeArrowheads="1"/>
              </p:cNvSpPr>
              <p:nvPr/>
            </p:nvSpPr>
            <p:spPr bwMode="auto">
              <a:xfrm>
                <a:off x="381000" y="3075801"/>
                <a:ext cx="8382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User</a:t>
                </a:r>
              </a:p>
            </p:txBody>
          </p:sp>
        </p:grpSp>
        <p:grpSp>
          <p:nvGrpSpPr>
            <p:cNvPr id="58375" name="Group 114"/>
            <p:cNvGrpSpPr>
              <a:grpSpLocks/>
            </p:cNvGrpSpPr>
            <p:nvPr/>
          </p:nvGrpSpPr>
          <p:grpSpPr bwMode="auto">
            <a:xfrm>
              <a:off x="6858000" y="3657597"/>
              <a:ext cx="838200" cy="699483"/>
              <a:chOff x="381000" y="2590800"/>
              <a:chExt cx="838200" cy="699483"/>
            </a:xfrm>
          </p:grpSpPr>
          <p:grpSp>
            <p:nvGrpSpPr>
              <p:cNvPr id="59402" name="Group 114"/>
              <p:cNvGrpSpPr>
                <a:grpSpLocks noChangeAspect="1"/>
              </p:cNvGrpSpPr>
              <p:nvPr/>
            </p:nvGrpSpPr>
            <p:grpSpPr bwMode="auto">
              <a:xfrm>
                <a:off x="381006" y="2590800"/>
                <a:ext cx="735229" cy="503935"/>
                <a:chOff x="193675" y="2495550"/>
                <a:chExt cx="1185863" cy="812801"/>
              </a:xfrm>
            </p:grpSpPr>
            <p:sp>
              <p:nvSpPr>
                <p:cNvPr id="5940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43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43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3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3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0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0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0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0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403" name="TextBox 116"/>
              <p:cNvSpPr txBox="1">
                <a:spLocks noChangeArrowheads="1"/>
              </p:cNvSpPr>
              <p:nvPr/>
            </p:nvSpPr>
            <p:spPr bwMode="auto">
              <a:xfrm>
                <a:off x="381000" y="3075801"/>
                <a:ext cx="838200" cy="214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Webserver</a:t>
                </a:r>
              </a:p>
            </p:txBody>
          </p:sp>
        </p:grpSp>
        <p:grpSp>
          <p:nvGrpSpPr>
            <p:cNvPr id="58376" name="Group 453"/>
            <p:cNvGrpSpPr>
              <a:grpSpLocks/>
            </p:cNvGrpSpPr>
            <p:nvPr/>
          </p:nvGrpSpPr>
          <p:grpSpPr bwMode="auto">
            <a:xfrm>
              <a:off x="3733800" y="2057400"/>
              <a:ext cx="1038225" cy="762000"/>
              <a:chOff x="238124" y="2590800"/>
              <a:chExt cx="1038225" cy="762000"/>
            </a:xfrm>
          </p:grpSpPr>
          <p:grpSp>
            <p:nvGrpSpPr>
              <p:cNvPr id="59290" name="Group 114"/>
              <p:cNvGrpSpPr>
                <a:grpSpLocks noChangeAspect="1"/>
              </p:cNvGrpSpPr>
              <p:nvPr/>
            </p:nvGrpSpPr>
            <p:grpSpPr bwMode="auto">
              <a:xfrm>
                <a:off x="381004" y="2590800"/>
                <a:ext cx="735229" cy="503935"/>
                <a:chOff x="193675" y="2495550"/>
                <a:chExt cx="1185863" cy="812801"/>
              </a:xfrm>
            </p:grpSpPr>
            <p:sp>
              <p:nvSpPr>
                <p:cNvPr id="5929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31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32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5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5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39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92" name="Line 194"/>
                <p:cNvSpPr>
                  <a:spLocks noChangeShapeType="1"/>
                </p:cNvSpPr>
                <p:nvPr/>
              </p:nvSpPr>
              <p:spPr bwMode="auto">
                <a:xfrm flipV="1">
                  <a:off x="1076324"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9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9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291" name="TextBox 45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1</a:t>
                </a:r>
              </a:p>
            </p:txBody>
          </p:sp>
        </p:grpSp>
        <p:grpSp>
          <p:nvGrpSpPr>
            <p:cNvPr id="58377" name="Group 1018"/>
            <p:cNvGrpSpPr>
              <a:grpSpLocks/>
            </p:cNvGrpSpPr>
            <p:nvPr/>
          </p:nvGrpSpPr>
          <p:grpSpPr bwMode="auto">
            <a:xfrm>
              <a:off x="1447800" y="1995489"/>
              <a:ext cx="838200" cy="842471"/>
              <a:chOff x="381000" y="2590800"/>
              <a:chExt cx="838200" cy="842471"/>
            </a:xfrm>
          </p:grpSpPr>
          <p:grpSp>
            <p:nvGrpSpPr>
              <p:cNvPr id="59178" name="Group 114"/>
              <p:cNvGrpSpPr>
                <a:grpSpLocks noChangeAspect="1"/>
              </p:cNvGrpSpPr>
              <p:nvPr/>
            </p:nvGrpSpPr>
            <p:grpSpPr bwMode="auto">
              <a:xfrm>
                <a:off x="381000" y="2590800"/>
                <a:ext cx="735229" cy="503935"/>
                <a:chOff x="193675" y="2495550"/>
                <a:chExt cx="1185863" cy="812801"/>
              </a:xfrm>
            </p:grpSpPr>
            <p:sp>
              <p:nvSpPr>
                <p:cNvPr id="5918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0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0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7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8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8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8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179" name="TextBox 1020"/>
              <p:cNvSpPr txBox="1">
                <a:spLocks noChangeArrowheads="1"/>
              </p:cNvSpPr>
              <p:nvPr/>
            </p:nvSpPr>
            <p:spPr bwMode="auto">
              <a:xfrm>
                <a:off x="381000" y="3075801"/>
                <a:ext cx="838200" cy="357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directory server</a:t>
                </a:r>
              </a:p>
            </p:txBody>
          </p:sp>
        </p:grpSp>
        <p:grpSp>
          <p:nvGrpSpPr>
            <p:cNvPr id="58378" name="Group 1244"/>
            <p:cNvGrpSpPr>
              <a:grpSpLocks/>
            </p:cNvGrpSpPr>
            <p:nvPr/>
          </p:nvGrpSpPr>
          <p:grpSpPr bwMode="auto">
            <a:xfrm>
              <a:off x="2743200" y="2514600"/>
              <a:ext cx="1038225" cy="762000"/>
              <a:chOff x="238124" y="2590800"/>
              <a:chExt cx="1038225" cy="762000"/>
            </a:xfrm>
          </p:grpSpPr>
          <p:grpSp>
            <p:nvGrpSpPr>
              <p:cNvPr id="59066" name="Group 114"/>
              <p:cNvGrpSpPr>
                <a:grpSpLocks noChangeAspect="1"/>
              </p:cNvGrpSpPr>
              <p:nvPr/>
            </p:nvGrpSpPr>
            <p:grpSpPr bwMode="auto">
              <a:xfrm>
                <a:off x="381002" y="2590800"/>
                <a:ext cx="735229" cy="503935"/>
                <a:chOff x="193675" y="2495550"/>
                <a:chExt cx="1185863" cy="812801"/>
              </a:xfrm>
            </p:grpSpPr>
            <p:sp>
              <p:nvSpPr>
                <p:cNvPr id="5906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9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9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0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0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2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2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16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6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6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7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067" name="TextBox 1246"/>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8</a:t>
                </a:r>
              </a:p>
            </p:txBody>
          </p:sp>
        </p:grpSp>
        <p:grpSp>
          <p:nvGrpSpPr>
            <p:cNvPr id="58379" name="Group 1357"/>
            <p:cNvGrpSpPr>
              <a:grpSpLocks/>
            </p:cNvGrpSpPr>
            <p:nvPr/>
          </p:nvGrpSpPr>
          <p:grpSpPr bwMode="auto">
            <a:xfrm>
              <a:off x="5486400" y="2895600"/>
              <a:ext cx="1038225" cy="762000"/>
              <a:chOff x="238124" y="2590800"/>
              <a:chExt cx="1038225" cy="762000"/>
            </a:xfrm>
          </p:grpSpPr>
          <p:grpSp>
            <p:nvGrpSpPr>
              <p:cNvPr id="58954" name="Group 114"/>
              <p:cNvGrpSpPr>
                <a:grpSpLocks noChangeAspect="1"/>
              </p:cNvGrpSpPr>
              <p:nvPr/>
            </p:nvGrpSpPr>
            <p:grpSpPr bwMode="auto">
              <a:xfrm>
                <a:off x="381002" y="2590800"/>
                <a:ext cx="735229" cy="503935"/>
                <a:chOff x="193675" y="2495550"/>
                <a:chExt cx="1185863" cy="812801"/>
              </a:xfrm>
            </p:grpSpPr>
            <p:sp>
              <p:nvSpPr>
                <p:cNvPr id="5895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98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98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5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5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5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5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955" name="TextBox 1359"/>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3</a:t>
                </a:r>
              </a:p>
            </p:txBody>
          </p:sp>
        </p:grpSp>
        <p:grpSp>
          <p:nvGrpSpPr>
            <p:cNvPr id="58380" name="Group 1470"/>
            <p:cNvGrpSpPr>
              <a:grpSpLocks/>
            </p:cNvGrpSpPr>
            <p:nvPr/>
          </p:nvGrpSpPr>
          <p:grpSpPr bwMode="auto">
            <a:xfrm>
              <a:off x="3276600" y="4343400"/>
              <a:ext cx="1038225" cy="762000"/>
              <a:chOff x="238124" y="2590800"/>
              <a:chExt cx="1038225" cy="762000"/>
            </a:xfrm>
          </p:grpSpPr>
          <p:grpSp>
            <p:nvGrpSpPr>
              <p:cNvPr id="58842" name="Group 114"/>
              <p:cNvGrpSpPr>
                <a:grpSpLocks noChangeAspect="1"/>
              </p:cNvGrpSpPr>
              <p:nvPr/>
            </p:nvGrpSpPr>
            <p:grpSpPr bwMode="auto">
              <a:xfrm>
                <a:off x="381002" y="2590800"/>
                <a:ext cx="735229" cy="503935"/>
                <a:chOff x="193675" y="2495550"/>
                <a:chExt cx="1185863" cy="812801"/>
              </a:xfrm>
            </p:grpSpPr>
            <p:sp>
              <p:nvSpPr>
                <p:cNvPr id="5884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7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7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7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7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94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4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4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4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843" name="TextBox 1472"/>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6</a:t>
                </a:r>
              </a:p>
            </p:txBody>
          </p:sp>
        </p:grpSp>
        <p:grpSp>
          <p:nvGrpSpPr>
            <p:cNvPr id="58381" name="Group 1583"/>
            <p:cNvGrpSpPr>
              <a:grpSpLocks/>
            </p:cNvGrpSpPr>
            <p:nvPr/>
          </p:nvGrpSpPr>
          <p:grpSpPr bwMode="auto">
            <a:xfrm>
              <a:off x="5438775" y="3657600"/>
              <a:ext cx="1038225" cy="762000"/>
              <a:chOff x="238124" y="2590800"/>
              <a:chExt cx="1038225" cy="762000"/>
            </a:xfrm>
          </p:grpSpPr>
          <p:grpSp>
            <p:nvGrpSpPr>
              <p:cNvPr id="58730" name="Group 114"/>
              <p:cNvGrpSpPr>
                <a:grpSpLocks noChangeAspect="1"/>
              </p:cNvGrpSpPr>
              <p:nvPr/>
            </p:nvGrpSpPr>
            <p:grpSpPr bwMode="auto">
              <a:xfrm>
                <a:off x="381002" y="2590800"/>
                <a:ext cx="735229" cy="503935"/>
                <a:chOff x="193675" y="2495550"/>
                <a:chExt cx="1185863" cy="812801"/>
              </a:xfrm>
            </p:grpSpPr>
            <p:sp>
              <p:nvSpPr>
                <p:cNvPr id="5873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75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76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9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9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3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3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3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3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731" name="TextBox 158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4</a:t>
                </a:r>
              </a:p>
            </p:txBody>
          </p:sp>
        </p:grpSp>
        <p:grpSp>
          <p:nvGrpSpPr>
            <p:cNvPr id="58382" name="Group 1696"/>
            <p:cNvGrpSpPr>
              <a:grpSpLocks/>
            </p:cNvGrpSpPr>
            <p:nvPr/>
          </p:nvGrpSpPr>
          <p:grpSpPr bwMode="auto">
            <a:xfrm>
              <a:off x="4724400" y="2286000"/>
              <a:ext cx="1038225" cy="762000"/>
              <a:chOff x="238124" y="2590800"/>
              <a:chExt cx="1038225" cy="762000"/>
            </a:xfrm>
          </p:grpSpPr>
          <p:grpSp>
            <p:nvGrpSpPr>
              <p:cNvPr id="58618" name="Group 114"/>
              <p:cNvGrpSpPr>
                <a:grpSpLocks noChangeAspect="1"/>
              </p:cNvGrpSpPr>
              <p:nvPr/>
            </p:nvGrpSpPr>
            <p:grpSpPr bwMode="auto">
              <a:xfrm>
                <a:off x="381002" y="2590800"/>
                <a:ext cx="735229" cy="503935"/>
                <a:chOff x="193675" y="2495550"/>
                <a:chExt cx="1185863" cy="812801"/>
              </a:xfrm>
            </p:grpSpPr>
            <p:sp>
              <p:nvSpPr>
                <p:cNvPr id="5862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4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4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71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2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2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2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619" name="TextBox 1698"/>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2</a:t>
                </a:r>
              </a:p>
            </p:txBody>
          </p:sp>
        </p:grpSp>
        <p:grpSp>
          <p:nvGrpSpPr>
            <p:cNvPr id="58383" name="Group 1809"/>
            <p:cNvGrpSpPr>
              <a:grpSpLocks/>
            </p:cNvGrpSpPr>
            <p:nvPr/>
          </p:nvGrpSpPr>
          <p:grpSpPr bwMode="auto">
            <a:xfrm>
              <a:off x="2590800" y="3581400"/>
              <a:ext cx="1038225" cy="762000"/>
              <a:chOff x="238124" y="2590800"/>
              <a:chExt cx="1038225" cy="762000"/>
            </a:xfrm>
          </p:grpSpPr>
          <p:grpSp>
            <p:nvGrpSpPr>
              <p:cNvPr id="58506" name="Group 114"/>
              <p:cNvGrpSpPr>
                <a:grpSpLocks noChangeAspect="1"/>
              </p:cNvGrpSpPr>
              <p:nvPr/>
            </p:nvGrpSpPr>
            <p:grpSpPr bwMode="auto">
              <a:xfrm>
                <a:off x="381002" y="2590800"/>
                <a:ext cx="735229" cy="503935"/>
                <a:chOff x="193675" y="2495550"/>
                <a:chExt cx="1185863" cy="812801"/>
              </a:xfrm>
            </p:grpSpPr>
            <p:sp>
              <p:nvSpPr>
                <p:cNvPr id="5850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53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53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6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6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0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0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0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1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507" name="TextBox 1811"/>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7</a:t>
                </a:r>
              </a:p>
            </p:txBody>
          </p:sp>
        </p:grpSp>
        <p:grpSp>
          <p:nvGrpSpPr>
            <p:cNvPr id="58384" name="Group 1922"/>
            <p:cNvGrpSpPr>
              <a:grpSpLocks/>
            </p:cNvGrpSpPr>
            <p:nvPr/>
          </p:nvGrpSpPr>
          <p:grpSpPr bwMode="auto">
            <a:xfrm>
              <a:off x="4419600" y="4419600"/>
              <a:ext cx="1038225" cy="762000"/>
              <a:chOff x="238124" y="2590800"/>
              <a:chExt cx="1038225" cy="762000"/>
            </a:xfrm>
          </p:grpSpPr>
          <p:grpSp>
            <p:nvGrpSpPr>
              <p:cNvPr id="58394" name="Group 114"/>
              <p:cNvGrpSpPr>
                <a:grpSpLocks noChangeAspect="1"/>
              </p:cNvGrpSpPr>
              <p:nvPr/>
            </p:nvGrpSpPr>
            <p:grpSpPr bwMode="auto">
              <a:xfrm>
                <a:off x="381002" y="2590800"/>
                <a:ext cx="735229" cy="503935"/>
                <a:chOff x="193675" y="2495550"/>
                <a:chExt cx="1185863" cy="812801"/>
              </a:xfrm>
            </p:grpSpPr>
            <p:sp>
              <p:nvSpPr>
                <p:cNvPr id="5839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39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39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39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2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2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9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9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9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9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395" name="TextBox 1924"/>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5</a:t>
                </a:r>
              </a:p>
            </p:txBody>
          </p:sp>
        </p:grpSp>
        <p:cxnSp>
          <p:nvCxnSpPr>
            <p:cNvPr id="1274" name="Curved Connector 1273"/>
            <p:cNvCxnSpPr/>
            <p:nvPr/>
          </p:nvCxnSpPr>
          <p:spPr>
            <a:xfrm>
              <a:off x="2134032" y="3886013"/>
              <a:ext cx="1371353" cy="685899"/>
            </a:xfrm>
            <a:prstGeom prst="curvedConnector3">
              <a:avLst>
                <a:gd name="adj1" fmla="val 2701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5" name="Curved Connector 1274"/>
            <p:cNvCxnSpPr>
              <a:endCxn id="58619" idx="2"/>
            </p:cNvCxnSpPr>
            <p:nvPr/>
          </p:nvCxnSpPr>
          <p:spPr>
            <a:xfrm rot="5400000" flipH="1" flipV="1">
              <a:off x="4527010" y="3626407"/>
              <a:ext cx="1295587" cy="138159"/>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6" name="Curved Connector 1275"/>
            <p:cNvCxnSpPr/>
            <p:nvPr/>
          </p:nvCxnSpPr>
          <p:spPr>
            <a:xfrm rot="10800000" flipV="1">
              <a:off x="3734371" y="2819059"/>
              <a:ext cx="1066892" cy="152422"/>
            </a:xfrm>
            <a:prstGeom prst="curvedConnector3">
              <a:avLst>
                <a:gd name="adj1" fmla="val 28325"/>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7" name="Curved Connector 1276"/>
            <p:cNvCxnSpPr/>
            <p:nvPr/>
          </p:nvCxnSpPr>
          <p:spPr>
            <a:xfrm rot="16200000" flipH="1">
              <a:off x="3314475" y="3619466"/>
              <a:ext cx="990743" cy="304461"/>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8" name="Curved Connector 1277"/>
            <p:cNvCxnSpPr/>
            <p:nvPr/>
          </p:nvCxnSpPr>
          <p:spPr>
            <a:xfrm flipV="1">
              <a:off x="5410185" y="3887243"/>
              <a:ext cx="1523583" cy="760880"/>
            </a:xfrm>
            <a:prstGeom prst="curvedConnector3">
              <a:avLst>
                <a:gd name="adj1" fmla="val 75517"/>
              </a:avLst>
            </a:prstGeom>
            <a:ln w="2540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9" name="Curved Connector 1278"/>
            <p:cNvCxnSpPr/>
            <p:nvPr/>
          </p:nvCxnSpPr>
          <p:spPr>
            <a:xfrm rot="16200000" flipV="1">
              <a:off x="1623964" y="3352536"/>
              <a:ext cx="457266" cy="0"/>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391" name="TextBox 393"/>
            <p:cNvSpPr txBox="1">
              <a:spLocks noChangeArrowheads="1"/>
            </p:cNvSpPr>
            <p:nvPr/>
          </p:nvSpPr>
          <p:spPr bwMode="auto">
            <a:xfrm>
              <a:off x="1907630" y="3105810"/>
              <a:ext cx="838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1. List of Tor nodes</a:t>
              </a:r>
            </a:p>
          </p:txBody>
        </p:sp>
        <p:sp>
          <p:nvSpPr>
            <p:cNvPr id="58392" name="TextBox 393"/>
            <p:cNvSpPr txBox="1">
              <a:spLocks noChangeArrowheads="1"/>
            </p:cNvSpPr>
            <p:nvPr/>
          </p:nvSpPr>
          <p:spPr bwMode="auto">
            <a:xfrm>
              <a:off x="5791200" y="4643735"/>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3. Unencrypted link at exit node</a:t>
              </a:r>
            </a:p>
          </p:txBody>
        </p:sp>
        <p:sp>
          <p:nvSpPr>
            <p:cNvPr id="58393" name="TextBox 393"/>
            <p:cNvSpPr txBox="1">
              <a:spLocks noChangeArrowheads="1"/>
            </p:cNvSpPr>
            <p:nvPr/>
          </p:nvSpPr>
          <p:spPr bwMode="auto">
            <a:xfrm>
              <a:off x="4038600" y="3424535"/>
              <a:ext cx="990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latin typeface="Times New Roman" pitchFamily="18" charset="0"/>
                  <a:cs typeface="Times New Roman" pitchFamily="18" charset="0"/>
                </a:rPr>
                <a:t>2. Alternate Path</a:t>
              </a:r>
            </a:p>
          </p:txBody>
        </p:sp>
      </p:grpSp>
      <p:sp>
        <p:nvSpPr>
          <p:cNvPr id="125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43</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457200" y="1524000"/>
            <a:ext cx="8229600" cy="5029200"/>
          </a:xfrm>
        </p:spPr>
        <p:txBody>
          <a:bodyPr/>
          <a:lstStyle/>
          <a:p>
            <a:pPr eaLnBrk="1"/>
            <a:r>
              <a:rPr lang="en-US" b="1" smtClean="0"/>
              <a:t>Protections for Internal Clients against Malicious Webservers</a:t>
            </a:r>
          </a:p>
          <a:p>
            <a:pPr lvl="1" eaLnBrk="1">
              <a:spcBef>
                <a:spcPts val="600"/>
              </a:spcBef>
            </a:pPr>
            <a:r>
              <a:rPr lang="en-US" smtClean="0"/>
              <a:t>URL blacklists for known attack sites</a:t>
            </a:r>
          </a:p>
          <a:p>
            <a:pPr lvl="1" eaLnBrk="1">
              <a:spcBef>
                <a:spcPts val="600"/>
              </a:spcBef>
            </a:pPr>
            <a:r>
              <a:rPr lang="en-US" smtClean="0"/>
              <a:t>Protection against some or all scripts in webpages</a:t>
            </a:r>
          </a:p>
          <a:p>
            <a:pPr lvl="1" eaLnBrk="1">
              <a:spcBef>
                <a:spcPts val="600"/>
              </a:spcBef>
            </a:pPr>
            <a:r>
              <a:rPr lang="en-US" smtClean="0"/>
              <a:t>The disallowing of HTTP response messages with prohibited MIME types that indicate malware</a:t>
            </a:r>
          </a:p>
          <a:p>
            <a:pPr eaLnBrk="1"/>
            <a:r>
              <a:rPr lang="en-US" b="1" smtClean="0"/>
              <a:t>Protections against Misbehaving Internal Clients</a:t>
            </a:r>
          </a:p>
          <a:p>
            <a:pPr lvl="1" eaLnBrk="1">
              <a:spcBef>
                <a:spcPts val="600"/>
              </a:spcBef>
            </a:pPr>
            <a:r>
              <a:rPr lang="en-US" smtClean="0"/>
              <a:t>Disallowing the HTTP POST method, which can be use to send out sensitive files</a:t>
            </a:r>
          </a:p>
          <a:p>
            <a:pPr eaLnBrk="1" hangingPunct="1"/>
            <a:endParaRPr lang="en-US" smtClean="0"/>
          </a:p>
        </p:txBody>
      </p:sp>
      <p:sp>
        <p:nvSpPr>
          <p:cNvPr id="5" name="Title 4"/>
          <p:cNvSpPr>
            <a:spLocks noGrp="1"/>
          </p:cNvSpPr>
          <p:nvPr>
            <p:ph type="title"/>
          </p:nvPr>
        </p:nvSpPr>
        <p:spPr>
          <a:xfrm>
            <a:off x="457200" y="304800"/>
            <a:ext cx="8229600" cy="1143000"/>
          </a:xfrm>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44</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42" name="Content Placeholder 1"/>
          <p:cNvSpPr>
            <a:spLocks noGrp="1"/>
          </p:cNvSpPr>
          <p:nvPr>
            <p:ph idx="1"/>
          </p:nvPr>
        </p:nvSpPr>
        <p:spPr>
          <a:xfrm>
            <a:off x="457200" y="1905000"/>
            <a:ext cx="8229600" cy="4102100"/>
          </a:xfrm>
        </p:spPr>
        <p:txBody>
          <a:bodyPr/>
          <a:lstStyle/>
          <a:p>
            <a:pPr eaLnBrk="1"/>
            <a:r>
              <a:rPr lang="en-US" b="1" smtClean="0"/>
              <a:t>Protections for Internal Webservers against Malicious Clients</a:t>
            </a:r>
          </a:p>
          <a:p>
            <a:pPr lvl="1" eaLnBrk="1"/>
            <a:r>
              <a:rPr lang="en-US" smtClean="0"/>
              <a:t>Disallow HTTP POST methods, which could allow malware files to be placed on the server</a:t>
            </a:r>
          </a:p>
          <a:p>
            <a:pPr lvl="1" eaLnBrk="1"/>
            <a:r>
              <a:rPr lang="en-US" smtClean="0"/>
              <a:t>Indications of SQL injection attacks</a:t>
            </a:r>
          </a:p>
          <a:p>
            <a:pPr eaLnBrk="1" hangingPunct="1"/>
            <a:endParaRPr lang="en-US" smtClean="0"/>
          </a:p>
        </p:txBody>
      </p:sp>
      <p:sp>
        <p:nvSpPr>
          <p:cNvPr id="5" name="Title 4"/>
          <p:cNvSpPr>
            <a:spLocks noGrp="1"/>
          </p:cNvSpPr>
          <p:nvPr>
            <p:ph type="title"/>
          </p:nvPr>
        </p:nvSpPr>
        <p:spPr>
          <a:xfrm>
            <a:off x="457200" y="381000"/>
            <a:ext cx="8229600" cy="1143000"/>
          </a:xfrm>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45</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229600" cy="4767262"/>
          </a:xfrm>
        </p:spPr>
        <p:txBody>
          <a:bodyPr>
            <a:normAutofit/>
          </a:bodyPr>
          <a:lstStyle/>
          <a:p>
            <a:pPr eaLnBrk="1">
              <a:lnSpc>
                <a:spcPct val="90000"/>
              </a:lnSpc>
            </a:pPr>
            <a:r>
              <a:rPr lang="en-US" b="1" smtClean="0"/>
              <a:t>Automatic Protections</a:t>
            </a:r>
          </a:p>
          <a:p>
            <a:pPr lvl="1" eaLnBrk="1">
              <a:lnSpc>
                <a:spcPct val="90000"/>
              </a:lnSpc>
            </a:pPr>
            <a:r>
              <a:rPr lang="en-US" smtClean="0"/>
              <a:t>The hiding of internal host IP addresses from sniffers</a:t>
            </a:r>
          </a:p>
          <a:p>
            <a:pPr lvl="1" eaLnBrk="1">
              <a:lnSpc>
                <a:spcPct val="90000"/>
              </a:lnSpc>
            </a:pPr>
            <a:r>
              <a:rPr lang="en-US" smtClean="0"/>
              <a:t>Header destruction</a:t>
            </a:r>
          </a:p>
          <a:p>
            <a:pPr lvl="2" eaLnBrk="1">
              <a:lnSpc>
                <a:spcPct val="90000"/>
              </a:lnSpc>
            </a:pPr>
            <a:r>
              <a:rPr lang="en-US" smtClean="0"/>
              <a:t>The data link, internet, and transport headers are discarded—along with any attacks they may have contained</a:t>
            </a:r>
          </a:p>
          <a:p>
            <a:pPr lvl="1" eaLnBrk="1">
              <a:lnSpc>
                <a:spcPct val="90000"/>
              </a:lnSpc>
            </a:pPr>
            <a:r>
              <a:rPr lang="en-US" smtClean="0"/>
              <a:t>Protocol fidelity</a:t>
            </a:r>
          </a:p>
          <a:p>
            <a:pPr lvl="2" eaLnBrk="1">
              <a:lnSpc>
                <a:spcPct val="90000"/>
              </a:lnSpc>
            </a:pPr>
            <a:r>
              <a:rPr lang="en-US" smtClean="0"/>
              <a:t>If the client or server does not follow the protocol of the indicated port number, communication with the firewall automatically breaks down</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4DBA65BA-97CC-42FD-BB71-7A5426863E92}" type="slidenum">
              <a:rPr lang="en-US" smtClean="0">
                <a:solidFill>
                  <a:schemeClr val="bg1"/>
                </a:solidFill>
                <a:latin typeface="Lucida Sans Unicode" pitchFamily="34" charset="0"/>
              </a:rPr>
              <a:pPr eaLnBrk="1" hangingPunct="1"/>
              <a:t>47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457200" y="1828800"/>
            <a:ext cx="8229600" cy="4178300"/>
          </a:xfrm>
        </p:spPr>
        <p:txBody>
          <a:bodyPr/>
          <a:lstStyle/>
          <a:p>
            <a:pPr eaLnBrk="1"/>
            <a:r>
              <a:rPr lang="en-US" b="1" smtClean="0"/>
              <a:t>Perspective</a:t>
            </a:r>
          </a:p>
          <a:p>
            <a:pPr lvl="1" eaLnBrk="1"/>
            <a:r>
              <a:rPr lang="en-US" smtClean="0"/>
              <a:t>Growing processing power made stateful packet inspection possible </a:t>
            </a:r>
          </a:p>
          <a:p>
            <a:pPr lvl="1" eaLnBrk="1"/>
            <a:r>
              <a:rPr lang="en-US" smtClean="0"/>
              <a:t>Now, growing processing power is making a new firewall filtering method attractive</a:t>
            </a:r>
          </a:p>
          <a:p>
            <a:pPr lvl="1" eaLnBrk="1"/>
            <a:r>
              <a:rPr lang="en-US" smtClean="0"/>
              <a:t>Intrusion prevention systems (IPSs)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48</a:t>
            </a:fld>
            <a:endParaRPr lang="en-US" dirty="0">
              <a:solidFill>
                <a:prstClr val="whit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p:cNvSpPr>
            <a:spLocks noGrp="1"/>
          </p:cNvSpPr>
          <p:nvPr>
            <p:ph idx="1"/>
          </p:nvPr>
        </p:nvSpPr>
        <p:spPr>
          <a:xfrm>
            <a:off x="457200" y="1722438"/>
            <a:ext cx="8229600" cy="4525962"/>
          </a:xfrm>
        </p:spPr>
        <p:txBody>
          <a:bodyPr/>
          <a:lstStyle/>
          <a:p>
            <a:pPr eaLnBrk="1"/>
            <a:r>
              <a:rPr lang="en-US" b="1" smtClean="0"/>
              <a:t>Intrusion Detection Systems (IDSs)</a:t>
            </a:r>
          </a:p>
          <a:p>
            <a:pPr lvl="1" eaLnBrk="1"/>
            <a:r>
              <a:rPr lang="en-US" smtClean="0"/>
              <a:t>Firewalls drop provable attack packets only</a:t>
            </a:r>
          </a:p>
          <a:p>
            <a:pPr lvl="1" eaLnBrk="1"/>
            <a:r>
              <a:rPr lang="en-US" smtClean="0"/>
              <a:t>Intrusion detection systems (IDSs) look for </a:t>
            </a:r>
            <a:r>
              <a:rPr lang="en-US" i="1" smtClean="0"/>
              <a:t>suspicious</a:t>
            </a:r>
            <a:r>
              <a:rPr lang="en-US" smtClean="0"/>
              <a:t> traffic</a:t>
            </a:r>
          </a:p>
          <a:p>
            <a:pPr lvl="2" eaLnBrk="1"/>
            <a:r>
              <a:rPr lang="en-US" smtClean="0"/>
              <a:t>Cannot drop because the packet is merely suspicious</a:t>
            </a:r>
          </a:p>
          <a:p>
            <a:pPr lvl="1" eaLnBrk="1"/>
            <a:r>
              <a:rPr lang="en-US" smtClean="0"/>
              <a:t>Sends an alarm message if the attack appears to be serious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49</a:t>
            </a:fld>
            <a:endParaRPr lang="en-US" dirty="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DD515256-A29D-4CC6-9C9C-AE246BEB6D36}"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a:xfrm>
            <a:off x="457200" y="1722438"/>
            <a:ext cx="8229600" cy="4525962"/>
          </a:xfrm>
        </p:spPr>
        <p:txBody>
          <a:bodyPr/>
          <a:lstStyle/>
          <a:p>
            <a:pPr eaLnBrk="1"/>
            <a:r>
              <a:rPr lang="en-US" b="1" smtClean="0"/>
              <a:t>Intrusion Detection Systems (IDSs)</a:t>
            </a:r>
          </a:p>
          <a:p>
            <a:pPr lvl="1" eaLnBrk="1"/>
            <a:r>
              <a:rPr lang="en-US" smtClean="0"/>
              <a:t>Problem: Too many false positives (false alarms)</a:t>
            </a:r>
          </a:p>
          <a:p>
            <a:pPr lvl="2" eaLnBrk="1"/>
            <a:r>
              <a:rPr lang="en-US" smtClean="0"/>
              <a:t>Alarms are ignored or the system is discontinued</a:t>
            </a:r>
          </a:p>
          <a:p>
            <a:pPr lvl="2" eaLnBrk="1"/>
            <a:r>
              <a:rPr lang="en-US" smtClean="0"/>
              <a:t>Can reduce false positives by tuning the IDSs</a:t>
            </a:r>
          </a:p>
          <a:p>
            <a:pPr lvl="3" eaLnBrk="1">
              <a:spcBef>
                <a:spcPts val="600"/>
              </a:spcBef>
            </a:pPr>
            <a:r>
              <a:rPr lang="en-US" sz="2200" smtClean="0"/>
              <a:t>Eliminate inapplicable rules, such as a Unix rule in an all-Windows company</a:t>
            </a:r>
          </a:p>
          <a:p>
            <a:pPr lvl="3" eaLnBrk="1">
              <a:spcBef>
                <a:spcPts val="600"/>
              </a:spcBef>
            </a:pPr>
            <a:r>
              <a:rPr lang="en-US" sz="2200" smtClean="0"/>
              <a:t>Reduce the number of rules allowed to generate alarms</a:t>
            </a:r>
          </a:p>
          <a:p>
            <a:pPr lvl="3" eaLnBrk="1">
              <a:spcBef>
                <a:spcPts val="600"/>
              </a:spcBef>
            </a:pPr>
            <a:r>
              <a:rPr lang="en-US" sz="2200" smtClean="0"/>
              <a:t>Most alarms will still be false alarms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50</a:t>
            </a:fld>
            <a:endParaRPr lang="en-US" dirty="0">
              <a:solidFill>
                <a:prstClr val="whit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a:xfrm>
            <a:off x="457200" y="1646238"/>
            <a:ext cx="8229600" cy="4983162"/>
          </a:xfrm>
        </p:spPr>
        <p:txBody>
          <a:bodyPr/>
          <a:lstStyle/>
          <a:p>
            <a:pPr eaLnBrk="1"/>
            <a:r>
              <a:rPr lang="en-US" b="1" smtClean="0"/>
              <a:t>Intrusion Detection Systems (IDSs)</a:t>
            </a:r>
          </a:p>
          <a:p>
            <a:pPr lvl="1" eaLnBrk="1"/>
            <a:r>
              <a:rPr lang="en-US" smtClean="0"/>
              <a:t>Problem: Heavy processing requirements because of sophisticated filtering</a:t>
            </a:r>
          </a:p>
          <a:p>
            <a:pPr lvl="2" eaLnBrk="1"/>
            <a:r>
              <a:rPr lang="en-US" smtClean="0"/>
              <a:t>Deep packet inspection</a:t>
            </a:r>
          </a:p>
          <a:p>
            <a:pPr lvl="3" eaLnBrk="1"/>
            <a:r>
              <a:rPr lang="en-US" sz="2300" smtClean="0"/>
              <a:t>Looks at application content and transport and internet headers</a:t>
            </a:r>
          </a:p>
          <a:p>
            <a:pPr lvl="2" eaLnBrk="1"/>
            <a:r>
              <a:rPr lang="en-US" smtClean="0"/>
              <a:t>Packet stream analysis</a:t>
            </a:r>
          </a:p>
          <a:p>
            <a:pPr lvl="3" eaLnBrk="1"/>
            <a:r>
              <a:rPr lang="en-US" sz="2300" smtClean="0"/>
              <a:t>Looks at patterns across a series of packets</a:t>
            </a:r>
          </a:p>
          <a:p>
            <a:pPr lvl="3" eaLnBrk="1"/>
            <a:r>
              <a:rPr lang="en-US" sz="2300" smtClean="0"/>
              <a:t>Often, patterns cannot be seen unless many packets are examined</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51</a:t>
            </a:fld>
            <a:endParaRPr lang="en-US" dirty="0">
              <a:solidFill>
                <a:prstClr val="whit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1905000"/>
            <a:ext cx="8229600" cy="4102100"/>
          </a:xfrm>
        </p:spPr>
        <p:txBody>
          <a:bodyPr/>
          <a:lstStyle/>
          <a:p>
            <a:pPr eaLnBrk="1"/>
            <a:r>
              <a:rPr lang="en-US" b="1" smtClean="0"/>
              <a:t>Intrusion Prevention Systems (IPSs)</a:t>
            </a:r>
          </a:p>
          <a:p>
            <a:pPr lvl="1" eaLnBrk="1"/>
            <a:r>
              <a:rPr lang="en-US" smtClean="0"/>
              <a:t>Use IDS filtering mechanisms</a:t>
            </a:r>
          </a:p>
          <a:p>
            <a:pPr lvl="1" eaLnBrk="1"/>
            <a:r>
              <a:rPr lang="en-US" smtClean="0"/>
              <a:t>Application-specific integrated circuits (ASICs) provide the needed processing power</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52</a:t>
            </a:fld>
            <a:endParaRPr lang="en-US" dirty="0">
              <a:solidFill>
                <a:prstClr val="whit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457200" y="1676400"/>
            <a:ext cx="8229600" cy="4495800"/>
          </a:xfrm>
        </p:spPr>
        <p:txBody>
          <a:bodyPr/>
          <a:lstStyle/>
          <a:p>
            <a:pPr eaLnBrk="1"/>
            <a:r>
              <a:rPr lang="en-US" b="1" smtClean="0"/>
              <a:t>Intrusion Prevention Systems (IPSs)</a:t>
            </a:r>
          </a:p>
          <a:p>
            <a:pPr lvl="1" eaLnBrk="1"/>
            <a:r>
              <a:rPr lang="en-US" smtClean="0"/>
              <a:t>Attack confidence identification spectrum</a:t>
            </a:r>
          </a:p>
          <a:p>
            <a:pPr lvl="2" eaLnBrk="1">
              <a:spcBef>
                <a:spcPts val="600"/>
              </a:spcBef>
            </a:pPr>
            <a:r>
              <a:rPr lang="en-US" smtClean="0"/>
              <a:t>Somewhat likely</a:t>
            </a:r>
          </a:p>
          <a:p>
            <a:pPr lvl="2" eaLnBrk="1">
              <a:spcBef>
                <a:spcPts val="600"/>
              </a:spcBef>
            </a:pPr>
            <a:r>
              <a:rPr lang="en-US" smtClean="0"/>
              <a:t>Very likely</a:t>
            </a:r>
          </a:p>
          <a:p>
            <a:pPr lvl="2" eaLnBrk="1">
              <a:spcBef>
                <a:spcPts val="600"/>
              </a:spcBef>
            </a:pPr>
            <a:r>
              <a:rPr lang="en-US" smtClean="0"/>
              <a:t>Provable</a:t>
            </a:r>
          </a:p>
          <a:p>
            <a:pPr lvl="1" eaLnBrk="1"/>
            <a:r>
              <a:rPr lang="en-US" smtClean="0"/>
              <a:t>Firm may allow firewall to stop traffic at the high end of the attack confidence spectrum</a:t>
            </a:r>
          </a:p>
          <a:p>
            <a:pPr lvl="1" eaLnBrk="1"/>
            <a:r>
              <a:rPr lang="en-US" smtClean="0"/>
              <a:t>Firm decides which attacks to stop</a:t>
            </a:r>
          </a:p>
          <a:p>
            <a:pPr lvl="1" eaLnBrk="1"/>
            <a:r>
              <a:rPr lang="en-US" smtClean="0"/>
              <a:t>This allows it to manage its risks</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53</a:t>
            </a:fld>
            <a:endParaRPr lang="en-US" dirty="0">
              <a:solidFill>
                <a:prstClr val="whit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p:txBody>
          <a:bodyPr/>
          <a:lstStyle/>
          <a:p>
            <a:pPr eaLnBrk="1"/>
            <a:r>
              <a:rPr lang="en-US" b="1" smtClean="0"/>
              <a:t>Possible Actions</a:t>
            </a:r>
          </a:p>
          <a:p>
            <a:pPr lvl="1" eaLnBrk="1"/>
            <a:r>
              <a:rPr lang="en-US" smtClean="0"/>
              <a:t>Drop packets</a:t>
            </a:r>
          </a:p>
          <a:p>
            <a:pPr lvl="2" eaLnBrk="1"/>
            <a:r>
              <a:rPr lang="en-US" smtClean="0"/>
              <a:t>Risky for suspicious traffic even with high confidence</a:t>
            </a:r>
          </a:p>
          <a:p>
            <a:pPr lvl="1" eaLnBrk="1"/>
            <a:r>
              <a:rPr lang="en-US" smtClean="0"/>
              <a:t>Bandwidth limitation for certain types of traffic</a:t>
            </a:r>
          </a:p>
          <a:p>
            <a:pPr lvl="2" eaLnBrk="1"/>
            <a:r>
              <a:rPr lang="en-US" smtClean="0"/>
              <a:t>Limit to a certain percentage of all traffic</a:t>
            </a:r>
          </a:p>
          <a:p>
            <a:pPr lvl="2" eaLnBrk="1"/>
            <a:r>
              <a:rPr lang="en-US" smtClean="0"/>
              <a:t>Less risky than dropping packets</a:t>
            </a:r>
          </a:p>
          <a:p>
            <a:pPr lvl="2" eaLnBrk="1"/>
            <a:r>
              <a:rPr lang="en-US" smtClean="0"/>
              <a:t>Useful when confidence is lower</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54</a:t>
            </a:fld>
            <a:endParaRPr lang="en-US" dirty="0">
              <a:solidFill>
                <a:prstClr val="whit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32FC8B92-37B1-4899-A110-6A2252947A23}" type="slidenum">
              <a:rPr lang="en-US" smtClean="0">
                <a:solidFill>
                  <a:schemeClr val="bg1"/>
                </a:solidFill>
                <a:latin typeface="Lucida Sans Unicode" pitchFamily="34" charset="0"/>
              </a:rPr>
              <a:pPr eaLnBrk="1" hangingPunct="1"/>
              <a:t>55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6.7: Firewalls and Antivirus Servers</a:t>
            </a:r>
            <a:endParaRPr lang="en-US" dirty="0"/>
          </a:p>
        </p:txBody>
      </p:sp>
      <p:sp>
        <p:nvSpPr>
          <p:cNvPr id="72708" name="Content Placeholder 1"/>
          <p:cNvSpPr>
            <a:spLocks noGrp="1"/>
          </p:cNvSpPr>
          <p:nvPr>
            <p:ph idx="1"/>
          </p:nvPr>
        </p:nvSpPr>
        <p:spPr>
          <a:xfrm>
            <a:off x="457200" y="1371600"/>
            <a:ext cx="8229600" cy="4525963"/>
          </a:xfrm>
        </p:spPr>
        <p:txBody>
          <a:bodyPr/>
          <a:lstStyle/>
          <a:p>
            <a:pPr eaLnBrk="1"/>
            <a:r>
              <a:rPr lang="en-US" sz="2000" b="1" dirty="0" smtClean="0"/>
              <a:t>Traditional Firewalls Do Not Do Antivirus Filtering</a:t>
            </a:r>
          </a:p>
          <a:p>
            <a:pPr eaLnBrk="1">
              <a:spcBef>
                <a:spcPts val="600"/>
              </a:spcBef>
            </a:pPr>
            <a:r>
              <a:rPr lang="en-US" sz="2000" b="1" dirty="0" smtClean="0"/>
              <a:t>They Pass Files Needing Filtering to an Antivirus Server</a:t>
            </a:r>
            <a:endParaRPr lang="en-US" sz="2000" dirty="0" smtClean="0"/>
          </a:p>
          <a:p>
            <a:pPr eaLnBrk="1" hangingPunct="1"/>
            <a:endParaRPr lang="en-US" dirty="0" smtClean="0"/>
          </a:p>
        </p:txBody>
      </p:sp>
      <p:pic>
        <p:nvPicPr>
          <p:cNvPr id="72710" name="Picture 7"/>
          <p:cNvPicPr>
            <a:picLocks noChangeAspect="1" noChangeArrowheads="1"/>
          </p:cNvPicPr>
          <p:nvPr/>
        </p:nvPicPr>
        <p:blipFill>
          <a:blip r:embed="rId2">
            <a:extLst>
              <a:ext uri="{28A0092B-C50C-407E-A947-70E740481C1C}">
                <a14:useLocalDpi xmlns:a14="http://schemas.microsoft.com/office/drawing/2010/main" val="0"/>
              </a:ext>
            </a:extLst>
          </a:blip>
          <a:srcRect l="11932" t="18291" r="12650" b="17207"/>
          <a:stretch>
            <a:fillRect/>
          </a:stretch>
        </p:blipFill>
        <p:spPr bwMode="auto">
          <a:xfrm>
            <a:off x="266700" y="2133600"/>
            <a:ext cx="8624888"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Content Placeholder 1"/>
          <p:cNvSpPr>
            <a:spLocks noGrp="1"/>
          </p:cNvSpPr>
          <p:nvPr>
            <p:ph idx="1"/>
          </p:nvPr>
        </p:nvSpPr>
        <p:spPr/>
        <p:txBody>
          <a:bodyPr/>
          <a:lstStyle/>
          <a:p>
            <a:pPr eaLnBrk="1"/>
            <a:r>
              <a:rPr lang="en-US" sz="2800" b="1" smtClean="0"/>
              <a:t>Unified Threat Management (UTM) Firewalls Go Beyond Traditional Firewall Filtering</a:t>
            </a:r>
          </a:p>
          <a:p>
            <a:pPr lvl="1" eaLnBrk="1"/>
            <a:r>
              <a:rPr lang="en-US" sz="2400" smtClean="0"/>
              <a:t>SPI</a:t>
            </a:r>
          </a:p>
          <a:p>
            <a:pPr lvl="1" eaLnBrk="1"/>
            <a:r>
              <a:rPr lang="en-US" sz="2400" smtClean="0"/>
              <a:t>Antivirus Filtering</a:t>
            </a:r>
          </a:p>
          <a:p>
            <a:pPr lvl="1" eaLnBrk="1"/>
            <a:r>
              <a:rPr lang="en-US" sz="2400" smtClean="0"/>
              <a:t>VPNs</a:t>
            </a:r>
          </a:p>
          <a:p>
            <a:pPr lvl="1" eaLnBrk="1"/>
            <a:r>
              <a:rPr lang="en-US" sz="2400" smtClean="0"/>
              <a:t>DoS Protection</a:t>
            </a:r>
          </a:p>
          <a:p>
            <a:pPr lvl="1" eaLnBrk="1"/>
            <a:r>
              <a:rPr lang="en-US" sz="2400" smtClean="0"/>
              <a:t>NAT</a:t>
            </a:r>
          </a:p>
          <a:p>
            <a:pPr eaLnBrk="1" hangingPunct="1"/>
            <a:endParaRPr lang="en-US" sz="280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Unified Threat Management (UTM)</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57</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Content Placeholder 1"/>
          <p:cNvSpPr>
            <a:spLocks noGrp="1"/>
          </p:cNvSpPr>
          <p:nvPr>
            <p:ph idx="1"/>
          </p:nvPr>
        </p:nvSpPr>
        <p:spPr>
          <a:xfrm>
            <a:off x="457200" y="1646238"/>
            <a:ext cx="8229600" cy="4525962"/>
          </a:xfrm>
        </p:spPr>
        <p:txBody>
          <a:bodyPr/>
          <a:lstStyle/>
          <a:p>
            <a:pPr eaLnBrk="1"/>
            <a:r>
              <a:rPr lang="en-US" b="1" smtClean="0"/>
              <a:t>Perspective</a:t>
            </a:r>
          </a:p>
          <a:p>
            <a:pPr lvl="1" eaLnBrk="1"/>
            <a:r>
              <a:rPr lang="en-US" smtClean="0"/>
              <a:t>Done by most main border firewalls</a:t>
            </a:r>
          </a:p>
          <a:p>
            <a:pPr lvl="1" eaLnBrk="1"/>
            <a:r>
              <a:rPr lang="en-US" smtClean="0"/>
              <a:t>DOS attacks are easy to detect but difficult to stop because their traffic looks like legitimate packets</a:t>
            </a:r>
          </a:p>
        </p:txBody>
      </p:sp>
      <p:sp>
        <p:nvSpPr>
          <p:cNvPr id="5" name="Title 4"/>
          <p:cNvSpPr>
            <a:spLocks noGrp="1"/>
          </p:cNvSpPr>
          <p:nvPr>
            <p:ph type="title"/>
          </p:nvPr>
        </p:nvSpPr>
        <p:spPr>
          <a:xfrm>
            <a:off x="457200" y="304800"/>
            <a:ext cx="8229600" cy="1143000"/>
          </a:xfrm>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70038"/>
            <a:ext cx="8229600" cy="4525962"/>
          </a:xfrm>
        </p:spPr>
        <p:txBody>
          <a:bodyPr>
            <a:normAutofit/>
          </a:bodyPr>
          <a:lstStyle/>
          <a:p>
            <a:pPr eaLnBrk="1">
              <a:lnSpc>
                <a:spcPct val="90000"/>
              </a:lnSpc>
            </a:pPr>
            <a:r>
              <a:rPr lang="en-US" b="1" smtClean="0"/>
              <a:t>TCP Half-Opening</a:t>
            </a:r>
            <a:br>
              <a:rPr lang="en-US" b="1" smtClean="0"/>
            </a:br>
            <a:r>
              <a:rPr lang="en-US" b="1" smtClean="0"/>
              <a:t>Attacks</a:t>
            </a:r>
          </a:p>
          <a:p>
            <a:pPr lvl="1" eaLnBrk="1">
              <a:lnSpc>
                <a:spcPct val="90000"/>
              </a:lnSpc>
            </a:pPr>
            <a:r>
              <a:rPr lang="en-US" smtClean="0"/>
              <a:t>Attacks</a:t>
            </a:r>
          </a:p>
          <a:p>
            <a:pPr lvl="2" eaLnBrk="1">
              <a:lnSpc>
                <a:spcPct val="90000"/>
              </a:lnSpc>
            </a:pPr>
            <a:r>
              <a:rPr lang="en-US" smtClean="0"/>
              <a:t>Attacker sends a TCP SYN </a:t>
            </a:r>
            <a:br>
              <a:rPr lang="en-US" smtClean="0"/>
            </a:br>
            <a:r>
              <a:rPr lang="en-US" smtClean="0"/>
              <a:t>segment to a port</a:t>
            </a:r>
          </a:p>
          <a:p>
            <a:pPr lvl="2" eaLnBrk="1">
              <a:lnSpc>
                <a:spcPct val="90000"/>
              </a:lnSpc>
            </a:pPr>
            <a:r>
              <a:rPr lang="en-US" smtClean="0"/>
              <a:t>The application program sends back a SYN/ACK segment and sets aside resources</a:t>
            </a:r>
          </a:p>
          <a:p>
            <a:pPr lvl="2" eaLnBrk="1">
              <a:lnSpc>
                <a:spcPct val="90000"/>
              </a:lnSpc>
            </a:pPr>
            <a:r>
              <a:rPr lang="en-US" smtClean="0"/>
              <a:t>The attacker never sends back an ACK, so the victim keeps the resources reserved</a:t>
            </a:r>
          </a:p>
          <a:p>
            <a:pPr lvl="2" eaLnBrk="1">
              <a:lnSpc>
                <a:spcPct val="90000"/>
              </a:lnSpc>
            </a:pPr>
            <a:r>
              <a:rPr lang="en-US" smtClean="0"/>
              <a:t>The victim soon runs out of resources and crashes or can no longer serve legitimate traffic</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pic>
        <p:nvPicPr>
          <p:cNvPr id="75781" name="Picture 2" descr="C:\Users\Panko\Pictures\Microsoft Clip Organizer\CG26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143000"/>
            <a:ext cx="144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2" name="Picture 4" descr="C:\Users\Panko\Pictures\Microsoft Clip Organizer\j0433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a:xfrm rot="10800000" flipH="1">
            <a:off x="6781800" y="2055813"/>
            <a:ext cx="762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5784" name="Group 16"/>
          <p:cNvGrpSpPr>
            <a:grpSpLocks/>
          </p:cNvGrpSpPr>
          <p:nvPr/>
        </p:nvGrpSpPr>
        <p:grpSpPr bwMode="auto">
          <a:xfrm>
            <a:off x="6767513" y="990600"/>
            <a:ext cx="762000" cy="369888"/>
            <a:chOff x="6767933" y="990600"/>
            <a:chExt cx="762000" cy="369332"/>
          </a:xfrm>
        </p:grpSpPr>
        <p:cxnSp>
          <p:nvCxnSpPr>
            <p:cNvPr id="10" name="Straight Arrow Connector 9"/>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792" name="TextBox 13"/>
            <p:cNvSpPr txBox="1">
              <a:spLocks noChangeArrowheads="1"/>
            </p:cNvSpPr>
            <p:nvPr/>
          </p:nvSpPr>
          <p:spPr bwMode="auto">
            <a:xfrm>
              <a:off x="6836989" y="990600"/>
              <a:ext cx="623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75785" name="TextBox 14"/>
          <p:cNvSpPr txBox="1">
            <a:spLocks noChangeArrowheads="1"/>
          </p:cNvSpPr>
          <p:nvPr/>
        </p:nvSpPr>
        <p:spPr bwMode="auto">
          <a:xfrm>
            <a:off x="6775450" y="1447800"/>
            <a:ext cx="7461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SYN/</a:t>
            </a:r>
            <a:br>
              <a:rPr lang="en-US">
                <a:latin typeface="Lucida Sans Unicode" pitchFamily="34" charset="0"/>
              </a:rPr>
            </a:br>
            <a:r>
              <a:rPr lang="en-US">
                <a:latin typeface="Lucida Sans Unicode" pitchFamily="34" charset="0"/>
              </a:rPr>
              <a:t>ACK</a:t>
            </a:r>
          </a:p>
        </p:txBody>
      </p:sp>
      <p:sp>
        <p:nvSpPr>
          <p:cNvPr id="75786" name="TextBox 15"/>
          <p:cNvSpPr txBox="1">
            <a:spLocks noChangeArrowheads="1"/>
          </p:cNvSpPr>
          <p:nvPr/>
        </p:nvSpPr>
        <p:spPr bwMode="auto">
          <a:xfrm>
            <a:off x="6629400" y="2209800"/>
            <a:ext cx="1039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No ACK</a:t>
            </a:r>
          </a:p>
        </p:txBody>
      </p:sp>
      <p:grpSp>
        <p:nvGrpSpPr>
          <p:cNvPr id="75787" name="Group 17"/>
          <p:cNvGrpSpPr>
            <a:grpSpLocks/>
          </p:cNvGrpSpPr>
          <p:nvPr/>
        </p:nvGrpSpPr>
        <p:grpSpPr bwMode="auto">
          <a:xfrm>
            <a:off x="6781800" y="2590800"/>
            <a:ext cx="762000" cy="369888"/>
            <a:chOff x="6767933" y="990600"/>
            <a:chExt cx="762000" cy="369332"/>
          </a:xfrm>
        </p:grpSpPr>
        <p:cxnSp>
          <p:nvCxnSpPr>
            <p:cNvPr id="19" name="Straight Arrow Connector 18"/>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790" name="TextBox 19"/>
            <p:cNvSpPr txBox="1">
              <a:spLocks noChangeArrowheads="1"/>
            </p:cNvSpPr>
            <p:nvPr/>
          </p:nvSpPr>
          <p:spPr bwMode="auto">
            <a:xfrm>
              <a:off x="6836989" y="990600"/>
              <a:ext cx="623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1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6" name="Rounded Rectangle 5"/>
          <p:cNvSpPr/>
          <p:nvPr/>
        </p:nvSpPr>
        <p:spPr>
          <a:xfrm>
            <a:off x="1371600" y="1676400"/>
            <a:ext cx="50292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1.</a:t>
            </a:r>
          </a:p>
          <a:p>
            <a:pPr algn="ctr" fontAlgn="auto">
              <a:spcBef>
                <a:spcPts val="0"/>
              </a:spcBef>
              <a:spcAft>
                <a:spcPts val="0"/>
              </a:spcAft>
              <a:defRPr/>
            </a:pPr>
            <a:r>
              <a:rPr lang="en-US" dirty="0"/>
              <a:t>Legitimate hosts send innocent packets.</a:t>
            </a:r>
          </a:p>
          <a:p>
            <a:pPr algn="ctr" fontAlgn="auto">
              <a:spcBef>
                <a:spcPts val="0"/>
              </a:spcBef>
              <a:spcAft>
                <a:spcPts val="0"/>
              </a:spcAft>
              <a:defRPr/>
            </a:pPr>
            <a:r>
              <a:rPr lang="en-US" dirty="0"/>
              <a:t>Attackers send attack packets.</a:t>
            </a:r>
          </a:p>
        </p:txBody>
      </p:sp>
      <p:sp>
        <p:nvSpPr>
          <p:cNvPr id="7" name="Rounded Rectangle 6"/>
          <p:cNvSpPr/>
          <p:nvPr/>
        </p:nvSpPr>
        <p:spPr>
          <a:xfrm>
            <a:off x="6629400" y="1676400"/>
            <a:ext cx="2057400" cy="1752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914400" y="3657600"/>
            <a:ext cx="41910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Ingress packets come into a site.</a:t>
            </a:r>
          </a:p>
          <a:p>
            <a:pPr algn="ctr" fontAlgn="auto">
              <a:spcBef>
                <a:spcPts val="0"/>
              </a:spcBef>
              <a:spcAft>
                <a:spcPts val="0"/>
              </a:spcAft>
              <a:defRPr/>
            </a:pPr>
            <a:r>
              <a:rPr lang="en-US" dirty="0"/>
              <a:t>Egress packets go out from a site.</a:t>
            </a:r>
          </a:p>
        </p:txBody>
      </p:sp>
      <p:sp>
        <p:nvSpPr>
          <p:cNvPr id="9" name="Rounded Rectangle 8"/>
          <p:cNvSpPr/>
          <p:nvPr/>
        </p:nvSpPr>
        <p:spPr>
          <a:xfrm>
            <a:off x="5334000" y="3733800"/>
            <a:ext cx="1295400" cy="990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a:t>
            </a:fld>
            <a:endParaRPr lang="en-US" dirty="0">
              <a:solidFill>
                <a:prstClr val="white"/>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Content Placeholder 1"/>
          <p:cNvSpPr>
            <a:spLocks noGrp="1"/>
          </p:cNvSpPr>
          <p:nvPr>
            <p:ph idx="1"/>
          </p:nvPr>
        </p:nvSpPr>
        <p:spPr/>
        <p:txBody>
          <a:bodyPr/>
          <a:lstStyle/>
          <a:p>
            <a:pPr eaLnBrk="1"/>
            <a:r>
              <a:rPr lang="en-US" b="1" dirty="0" smtClean="0"/>
              <a:t>TCP Half-</a:t>
            </a:r>
            <a:br>
              <a:rPr lang="en-US" b="1" dirty="0" smtClean="0"/>
            </a:br>
            <a:r>
              <a:rPr lang="en-US" b="1" dirty="0" smtClean="0"/>
              <a:t>Opening Attacks</a:t>
            </a:r>
          </a:p>
          <a:p>
            <a:pPr lvl="1" eaLnBrk="1"/>
            <a:r>
              <a:rPr lang="en-US" dirty="0" smtClean="0"/>
              <a:t>Defenses</a:t>
            </a:r>
          </a:p>
          <a:p>
            <a:pPr lvl="2" eaLnBrk="1"/>
            <a:r>
              <a:rPr lang="en-US" dirty="0" smtClean="0"/>
              <a:t>Firewall intercepts the SYN from an external host</a:t>
            </a:r>
          </a:p>
          <a:p>
            <a:pPr lvl="2" eaLnBrk="1"/>
            <a:r>
              <a:rPr lang="en-US" dirty="0" smtClean="0"/>
              <a:t>Firewall sends back a SYN/ACK without passing the segment on to the target host</a:t>
            </a:r>
          </a:p>
          <a:p>
            <a:pPr lvl="2" eaLnBrk="1"/>
            <a:r>
              <a:rPr lang="en-US" dirty="0" smtClean="0"/>
              <a:t>Only if the firewall receives a timely ACK does it send the original SYN the destination host</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pic>
        <p:nvPicPr>
          <p:cNvPr id="76805" name="Picture 2" descr="C:\Users\Panko\Pictures\Microsoft Clip Organizer\CG26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43000"/>
            <a:ext cx="144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06" name="Picture 4" descr="C:\Users\Panko\Pictures\Microsoft Clip Organizer\j0433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6807" name="Group 7"/>
          <p:cNvGrpSpPr>
            <a:grpSpLocks/>
          </p:cNvGrpSpPr>
          <p:nvPr/>
        </p:nvGrpSpPr>
        <p:grpSpPr bwMode="auto">
          <a:xfrm>
            <a:off x="6767513" y="990600"/>
            <a:ext cx="762000" cy="369888"/>
            <a:chOff x="6767933" y="990600"/>
            <a:chExt cx="762000" cy="369332"/>
          </a:xfrm>
        </p:grpSpPr>
        <p:cxnSp>
          <p:nvCxnSpPr>
            <p:cNvPr id="9" name="Straight Arrow Connector 8"/>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814" name="TextBox 9"/>
            <p:cNvSpPr txBox="1">
              <a:spLocks noChangeArrowheads="1"/>
            </p:cNvSpPr>
            <p:nvPr/>
          </p:nvSpPr>
          <p:spPr bwMode="auto">
            <a:xfrm>
              <a:off x="6836989" y="990600"/>
              <a:ext cx="623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76808" name="TextBox 10"/>
          <p:cNvSpPr txBox="1">
            <a:spLocks noChangeArrowheads="1"/>
          </p:cNvSpPr>
          <p:nvPr/>
        </p:nvSpPr>
        <p:spPr bwMode="auto">
          <a:xfrm>
            <a:off x="6775450" y="1447800"/>
            <a:ext cx="7461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SYN/</a:t>
            </a:r>
            <a:br>
              <a:rPr lang="en-US">
                <a:latin typeface="Lucida Sans Unicode" pitchFamily="34" charset="0"/>
              </a:rPr>
            </a:br>
            <a:r>
              <a:rPr lang="en-US">
                <a:latin typeface="Lucida Sans Unicode" pitchFamily="34" charset="0"/>
              </a:rPr>
              <a:t>ACK</a:t>
            </a:r>
          </a:p>
        </p:txBody>
      </p:sp>
      <p:pic>
        <p:nvPicPr>
          <p:cNvPr id="76809" name="Picture 2" descr="C:\Users\Panko\Pictures\Microsoft Clip Organizer\CG2D7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192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Arrow Connector 13"/>
          <p:cNvCxnSpPr/>
          <p:nvPr/>
        </p:nvCxnSpPr>
        <p:spPr>
          <a:xfrm rot="10800000" flipH="1">
            <a:off x="6781800" y="2055813"/>
            <a:ext cx="762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811" name="TextBox 14"/>
          <p:cNvSpPr txBox="1">
            <a:spLocks noChangeArrowheads="1"/>
          </p:cNvSpPr>
          <p:nvPr/>
        </p:nvSpPr>
        <p:spPr bwMode="auto">
          <a:xfrm>
            <a:off x="6629400" y="2209800"/>
            <a:ext cx="1039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No ACK</a:t>
            </a:r>
          </a:p>
        </p:txBody>
      </p:sp>
      <p:sp>
        <p:nvSpPr>
          <p:cNvPr id="15"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60</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Content Placeholder 1"/>
          <p:cNvSpPr>
            <a:spLocks noGrp="1"/>
          </p:cNvSpPr>
          <p:nvPr>
            <p:ph idx="1"/>
          </p:nvPr>
        </p:nvSpPr>
        <p:spPr/>
        <p:txBody>
          <a:bodyPr/>
          <a:lstStyle/>
          <a:p>
            <a:pPr eaLnBrk="1"/>
            <a:r>
              <a:rPr lang="en-US" b="1" dirty="0" smtClean="0"/>
              <a:t>Rate Limiting</a:t>
            </a:r>
          </a:p>
          <a:p>
            <a:pPr lvl="1" eaLnBrk="1"/>
            <a:r>
              <a:rPr lang="en-US" dirty="0" smtClean="0"/>
              <a:t>Set a limit on all traffic to a server—both legitimate and </a:t>
            </a:r>
            <a:r>
              <a:rPr lang="en-US" dirty="0" err="1" smtClean="0"/>
              <a:t>DoS</a:t>
            </a:r>
            <a:r>
              <a:rPr lang="en-US" dirty="0" smtClean="0"/>
              <a:t> packets</a:t>
            </a:r>
          </a:p>
          <a:p>
            <a:pPr lvl="1" eaLnBrk="1"/>
            <a:r>
              <a:rPr lang="en-US" dirty="0" smtClean="0"/>
              <a:t>Keeps the entire network from being overloaded</a:t>
            </a:r>
          </a:p>
          <a:p>
            <a:pPr lvl="1" eaLnBrk="1"/>
            <a:r>
              <a:rPr lang="en-US" dirty="0" smtClean="0"/>
              <a:t>Not perfect—does not protect the target server or allow legitimate traffic</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61</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57200" y="1570038"/>
            <a:ext cx="8229600" cy="4525962"/>
          </a:xfrm>
        </p:spPr>
        <p:txBody>
          <a:bodyPr/>
          <a:lstStyle/>
          <a:p>
            <a:pPr eaLnBrk="1"/>
            <a:r>
              <a:rPr lang="en-US" b="1" smtClean="0"/>
              <a:t>DoS Protection Is a Community Problem</a:t>
            </a:r>
          </a:p>
          <a:p>
            <a:pPr lvl="1" eaLnBrk="1"/>
            <a:r>
              <a:rPr lang="en-US" smtClean="0"/>
              <a:t>If an organization’s access line to the Internet becomes overloaded, it cannot solve the problem itself</a:t>
            </a:r>
          </a:p>
          <a:p>
            <a:pPr lvl="1" eaLnBrk="1"/>
            <a:r>
              <a:rPr lang="en-US" smtClean="0"/>
              <a:t>Its ISP or other upstream agencies must help</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26D1FA31-63A5-4FF5-B454-F36791BEEE5F}" type="slidenum">
              <a:rPr lang="en-US" smtClean="0">
                <a:solidFill>
                  <a:schemeClr val="bg1"/>
                </a:solidFill>
                <a:latin typeface="Lucida Sans Unicode" pitchFamily="34" charset="0"/>
              </a:rPr>
              <a:pPr eaLnBrk="1" hangingPunct="1"/>
              <a:t>63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7"/>
          <p:cNvPicPr>
            <a:picLocks noChangeAspect="1" noChangeArrowheads="1"/>
          </p:cNvPicPr>
          <p:nvPr/>
        </p:nvPicPr>
        <p:blipFill>
          <a:blip r:embed="rId2">
            <a:extLst>
              <a:ext uri="{28A0092B-C50C-407E-A947-70E740481C1C}">
                <a14:useLocalDpi xmlns:a14="http://schemas.microsoft.com/office/drawing/2010/main" val="0"/>
              </a:ext>
            </a:extLst>
          </a:blip>
          <a:srcRect l="12888" t="15657" r="8353" b="12769"/>
          <a:stretch>
            <a:fillRect/>
          </a:stretch>
        </p:blipFill>
        <p:spPr bwMode="auto">
          <a:xfrm>
            <a:off x="609600" y="1219200"/>
            <a:ext cx="8001001" cy="4654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t>6.8: Firewall Architecture</a:t>
            </a:r>
            <a:endParaRPr lang="en-US" dirty="0"/>
          </a:p>
        </p:txBody>
      </p:sp>
      <p:sp>
        <p:nvSpPr>
          <p:cNvPr id="6" name="Rounded Rectangle 5"/>
          <p:cNvSpPr/>
          <p:nvPr/>
        </p:nvSpPr>
        <p:spPr>
          <a:xfrm>
            <a:off x="4648200" y="4191000"/>
            <a:ext cx="4419600" cy="2286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 f</a:t>
            </a:r>
            <a:r>
              <a:rPr lang="en-US" dirty="0" smtClean="0"/>
              <a:t>irm has </a:t>
            </a:r>
            <a:r>
              <a:rPr lang="en-US" dirty="0"/>
              <a:t>m</a:t>
            </a:r>
            <a:r>
              <a:rPr lang="en-US" dirty="0" smtClean="0"/>
              <a:t>any </a:t>
            </a:r>
            <a:r>
              <a:rPr lang="en-US" dirty="0"/>
              <a:t>f</a:t>
            </a:r>
            <a:r>
              <a:rPr lang="en-US" dirty="0" smtClean="0"/>
              <a:t>irewalls</a:t>
            </a:r>
            <a:r>
              <a:rPr lang="en-US" dirty="0"/>
              <a:t>:</a:t>
            </a:r>
          </a:p>
          <a:p>
            <a:pPr algn="ctr" fontAlgn="auto">
              <a:spcBef>
                <a:spcPts val="0"/>
              </a:spcBef>
              <a:spcAft>
                <a:spcPts val="0"/>
              </a:spcAft>
              <a:defRPr/>
            </a:pPr>
            <a:r>
              <a:rPr lang="en-US" dirty="0"/>
              <a:t>Screening border routers</a:t>
            </a:r>
          </a:p>
          <a:p>
            <a:pPr algn="ctr" fontAlgn="auto">
              <a:spcBef>
                <a:spcPts val="0"/>
              </a:spcBef>
              <a:spcAft>
                <a:spcPts val="0"/>
              </a:spcAft>
              <a:defRPr/>
            </a:pPr>
            <a:r>
              <a:rPr lang="en-US" dirty="0"/>
              <a:t>Main border firewalls</a:t>
            </a:r>
          </a:p>
          <a:p>
            <a:pPr algn="ctr" fontAlgn="auto">
              <a:spcBef>
                <a:spcPts val="0"/>
              </a:spcBef>
              <a:spcAft>
                <a:spcPts val="0"/>
              </a:spcAft>
              <a:defRPr/>
            </a:pPr>
            <a:r>
              <a:rPr lang="en-US" dirty="0"/>
              <a:t>Internal firewalls</a:t>
            </a:r>
          </a:p>
          <a:p>
            <a:pPr algn="ctr" fontAlgn="auto">
              <a:spcBef>
                <a:spcPts val="0"/>
              </a:spcBef>
              <a:spcAft>
                <a:spcPts val="0"/>
              </a:spcAft>
              <a:defRPr/>
            </a:pPr>
            <a:r>
              <a:rPr lang="en-US" dirty="0"/>
              <a:t>Host firewalls on clients and servers</a:t>
            </a:r>
          </a:p>
          <a:p>
            <a:pPr algn="ctr" fontAlgn="auto">
              <a:spcBef>
                <a:spcPts val="1200"/>
              </a:spcBef>
              <a:spcAft>
                <a:spcPts val="0"/>
              </a:spcAft>
              <a:defRPr/>
            </a:pPr>
            <a:r>
              <a:rPr lang="en-US" dirty="0"/>
              <a:t>The </a:t>
            </a:r>
            <a:r>
              <a:rPr lang="en-US" dirty="0" smtClean="0"/>
              <a:t>firewall </a:t>
            </a:r>
            <a:r>
              <a:rPr lang="en-US" dirty="0"/>
              <a:t>a</a:t>
            </a:r>
            <a:r>
              <a:rPr lang="en-US" dirty="0" smtClean="0"/>
              <a:t>rchitecture </a:t>
            </a:r>
            <a:r>
              <a:rPr lang="en-US" dirty="0"/>
              <a:t>d</a:t>
            </a:r>
            <a:r>
              <a:rPr lang="en-US" dirty="0" smtClean="0"/>
              <a:t>escribes</a:t>
            </a:r>
            <a:r>
              <a:rPr lang="en-US" dirty="0"/>
              <a:t/>
            </a:r>
            <a:br>
              <a:rPr lang="en-US" dirty="0"/>
            </a:br>
            <a:r>
              <a:rPr lang="en-US" dirty="0"/>
              <a:t>how </a:t>
            </a:r>
            <a:r>
              <a:rPr lang="en-US" dirty="0" smtClean="0"/>
              <a:t>these </a:t>
            </a:r>
            <a:r>
              <a:rPr lang="en-US" dirty="0"/>
              <a:t>f</a:t>
            </a:r>
            <a:r>
              <a:rPr lang="en-US" dirty="0" smtClean="0"/>
              <a:t>irewalls </a:t>
            </a:r>
            <a:r>
              <a:rPr lang="en-US" dirty="0"/>
              <a:t>w</a:t>
            </a:r>
            <a:r>
              <a:rPr lang="en-US" dirty="0" smtClean="0"/>
              <a:t>ork together.</a:t>
            </a:r>
            <a:endParaRPr lang="en-US" dirty="0"/>
          </a:p>
        </p:txBody>
      </p:sp>
      <p:sp>
        <p:nvSpPr>
          <p:cNvPr id="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64</a:t>
            </a:fld>
            <a:endParaRPr lang="en-US" dirty="0">
              <a:solidFill>
                <a:prstClr val="white"/>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rot="5400000">
            <a:off x="6555582" y="2401094"/>
            <a:ext cx="838200"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457200" y="1481138"/>
            <a:ext cx="8229600" cy="4919662"/>
          </a:xfrm>
        </p:spPr>
        <p:txBody>
          <a:bodyPr>
            <a:normAutofit lnSpcReduction="10000"/>
          </a:bodyPr>
          <a:lstStyle/>
          <a:p>
            <a:pPr marL="365760" indent="-256032" eaLnBrk="1" fontAlgn="auto">
              <a:spcAft>
                <a:spcPts val="0"/>
              </a:spcAft>
              <a:buFont typeface="Wingdings 3"/>
              <a:buChar char=""/>
              <a:defRPr/>
            </a:pPr>
            <a:r>
              <a:rPr lang="en-US" b="1" dirty="0" smtClean="0"/>
              <a:t>DMZs Use Multi-Homed</a:t>
            </a:r>
            <a:br>
              <a:rPr lang="en-US" b="1" dirty="0" smtClean="0"/>
            </a:br>
            <a:r>
              <a:rPr lang="en-US" b="1" dirty="0" smtClean="0"/>
              <a:t>Main Firewalls</a:t>
            </a:r>
          </a:p>
          <a:p>
            <a:pPr marL="621792" lvl="1" eaLnBrk="1" fontAlgn="auto">
              <a:spcAft>
                <a:spcPts val="0"/>
              </a:spcAft>
              <a:buFont typeface="Verdana"/>
              <a:buChar char="◦"/>
              <a:defRPr/>
            </a:pPr>
            <a:r>
              <a:rPr lang="en-US" dirty="0" smtClean="0"/>
              <a:t>One subnet to the</a:t>
            </a:r>
            <a:br>
              <a:rPr lang="en-US" dirty="0" smtClean="0"/>
            </a:br>
            <a:r>
              <a:rPr lang="en-US" dirty="0" smtClean="0"/>
              <a:t>border router</a:t>
            </a:r>
          </a:p>
          <a:p>
            <a:pPr marL="621792" lvl="1" eaLnBrk="1" fontAlgn="auto">
              <a:spcAft>
                <a:spcPts val="0"/>
              </a:spcAft>
              <a:buFont typeface="Verdana"/>
              <a:buChar char="◦"/>
              <a:defRPr/>
            </a:pPr>
            <a:r>
              <a:rPr lang="en-US" dirty="0" smtClean="0"/>
              <a:t>One subnet to the DMZ (accessible to the outside world)</a:t>
            </a:r>
          </a:p>
          <a:p>
            <a:pPr marL="621792" lvl="1" eaLnBrk="1" fontAlgn="auto">
              <a:spcAft>
                <a:spcPts val="0"/>
              </a:spcAft>
              <a:buFont typeface="Verdana"/>
              <a:buChar char="◦"/>
              <a:defRPr/>
            </a:pPr>
            <a:r>
              <a:rPr lang="en-US" dirty="0" smtClean="0"/>
              <a:t>One subnet to the internal network</a:t>
            </a:r>
          </a:p>
          <a:p>
            <a:pPr marL="859536" lvl="2" eaLnBrk="1" fontAlgn="auto">
              <a:spcAft>
                <a:spcPts val="0"/>
              </a:spcAft>
              <a:buFont typeface="Wingdings 2"/>
              <a:buChar char=""/>
              <a:defRPr/>
            </a:pPr>
            <a:r>
              <a:rPr lang="en-US" dirty="0" smtClean="0"/>
              <a:t>Access from the internal subnet to the Internet is nonexistent or minimal</a:t>
            </a:r>
          </a:p>
          <a:p>
            <a:pPr marL="859536" lvl="2" eaLnBrk="1" fontAlgn="auto">
              <a:spcAft>
                <a:spcPts val="0"/>
              </a:spcAft>
              <a:buFont typeface="Wingdings 2"/>
              <a:buChar char=""/>
              <a:defRPr/>
            </a:pPr>
            <a:r>
              <a:rPr lang="en-US" dirty="0" smtClean="0"/>
              <a:t>Access from the internal subnet to the DMZ is also strongly controlled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sp>
        <p:nvSpPr>
          <p:cNvPr id="8" name="Rectangle 7"/>
          <p:cNvSpPr/>
          <p:nvPr/>
        </p:nvSpPr>
        <p:spPr>
          <a:xfrm>
            <a:off x="6403975" y="2667000"/>
            <a:ext cx="1143000" cy="457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DMZ</a:t>
            </a:r>
          </a:p>
        </p:txBody>
      </p:sp>
      <p:sp>
        <p:nvSpPr>
          <p:cNvPr id="10" name="Rectangle 9"/>
          <p:cNvSpPr/>
          <p:nvPr/>
        </p:nvSpPr>
        <p:spPr>
          <a:xfrm>
            <a:off x="5029200" y="1600200"/>
            <a:ext cx="11430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Internal</a:t>
            </a:r>
          </a:p>
          <a:p>
            <a:pPr algn="ctr" fontAlgn="auto">
              <a:spcBef>
                <a:spcPts val="0"/>
              </a:spcBef>
              <a:spcAft>
                <a:spcPts val="0"/>
              </a:spcAft>
              <a:defRPr/>
            </a:pPr>
            <a:r>
              <a:rPr lang="en-US" dirty="0"/>
              <a:t>Network</a:t>
            </a:r>
          </a:p>
        </p:txBody>
      </p:sp>
      <p:sp>
        <p:nvSpPr>
          <p:cNvPr id="11" name="Rectangle 10"/>
          <p:cNvSpPr/>
          <p:nvPr/>
        </p:nvSpPr>
        <p:spPr>
          <a:xfrm>
            <a:off x="7848600" y="1600200"/>
            <a:ext cx="11430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Border</a:t>
            </a:r>
          </a:p>
          <a:p>
            <a:pPr algn="ctr" fontAlgn="auto">
              <a:spcBef>
                <a:spcPts val="0"/>
              </a:spcBef>
              <a:spcAft>
                <a:spcPts val="0"/>
              </a:spcAft>
              <a:defRPr/>
            </a:pPr>
            <a:r>
              <a:rPr lang="en-US" dirty="0"/>
              <a:t>Router</a:t>
            </a:r>
          </a:p>
        </p:txBody>
      </p:sp>
      <p:cxnSp>
        <p:nvCxnSpPr>
          <p:cNvPr id="17" name="Straight Connector 16"/>
          <p:cNvCxnSpPr>
            <a:stCxn id="10" idx="3"/>
            <a:endCxn id="11" idx="1"/>
          </p:cNvCxnSpPr>
          <p:nvPr/>
        </p:nvCxnSpPr>
        <p:spPr>
          <a:xfrm>
            <a:off x="6172200" y="1943100"/>
            <a:ext cx="16764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1930"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371600"/>
            <a:ext cx="1143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65</a:t>
            </a:fld>
            <a:endParaRPr lang="en-US" dirty="0">
              <a:solidFill>
                <a:prstClr val="whit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a:xfrm>
            <a:off x="457200" y="1481138"/>
            <a:ext cx="8229600" cy="2557462"/>
          </a:xfrm>
        </p:spPr>
        <p:txBody>
          <a:bodyPr/>
          <a:lstStyle/>
          <a:p>
            <a:pPr eaLnBrk="1"/>
            <a:r>
              <a:rPr lang="en-US" b="1" smtClean="0"/>
              <a:t>Demilitarized Zone (DMZ)</a:t>
            </a:r>
          </a:p>
          <a:p>
            <a:pPr lvl="1" eaLnBrk="1">
              <a:spcBef>
                <a:spcPts val="1200"/>
              </a:spcBef>
            </a:pPr>
            <a:r>
              <a:rPr lang="en-US" smtClean="0"/>
              <a:t>Subnet for servers and application proxy firewalls accessible via the Internet</a:t>
            </a:r>
          </a:p>
          <a:p>
            <a:pPr lvl="1" eaLnBrk="1">
              <a:spcBef>
                <a:spcPts val="1200"/>
              </a:spcBef>
            </a:pPr>
            <a:r>
              <a:rPr lang="en-US" smtClean="0"/>
              <a:t>Hosts in the DMZ must be especially hardened because they will be accessible to attackers on the Internet</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pic>
        <p:nvPicPr>
          <p:cNvPr id="82950" name="Picture 7"/>
          <p:cNvPicPr>
            <a:picLocks noChangeAspect="1" noChangeArrowheads="1"/>
          </p:cNvPicPr>
          <p:nvPr/>
        </p:nvPicPr>
        <p:blipFill>
          <a:blip r:embed="rId2">
            <a:extLst>
              <a:ext uri="{28A0092B-C50C-407E-A947-70E740481C1C}">
                <a14:useLocalDpi xmlns:a14="http://schemas.microsoft.com/office/drawing/2010/main" val="0"/>
              </a:ext>
            </a:extLst>
          </a:blip>
          <a:srcRect l="40573" t="48463" r="7877" b="12769"/>
          <a:stretch>
            <a:fillRect/>
          </a:stretch>
        </p:blipFill>
        <p:spPr bwMode="auto">
          <a:xfrm>
            <a:off x="3352800" y="3886200"/>
            <a:ext cx="50641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66</a:t>
            </a:fld>
            <a:endParaRPr lang="en-US" dirty="0">
              <a:solidFill>
                <a:prstClr val="white"/>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a:xfrm>
            <a:off x="457200" y="1481138"/>
            <a:ext cx="8229600" cy="2786062"/>
          </a:xfrm>
        </p:spPr>
        <p:txBody>
          <a:bodyPr/>
          <a:lstStyle/>
          <a:p>
            <a:pPr eaLnBrk="1"/>
            <a:r>
              <a:rPr lang="en-US" b="1" smtClean="0"/>
              <a:t>Hosts in the DMZ</a:t>
            </a:r>
          </a:p>
          <a:p>
            <a:pPr lvl="1" eaLnBrk="1">
              <a:spcBef>
                <a:spcPts val="1200"/>
              </a:spcBef>
            </a:pPr>
            <a:r>
              <a:rPr lang="en-US" smtClean="0"/>
              <a:t>Public servers (public webservers, FTP servers, etc.)</a:t>
            </a:r>
          </a:p>
          <a:p>
            <a:pPr lvl="1" eaLnBrk="1">
              <a:spcBef>
                <a:spcPts val="1200"/>
              </a:spcBef>
            </a:pPr>
            <a:r>
              <a:rPr lang="en-US" smtClean="0"/>
              <a:t>Application proxy firewalls to require all Internet traffic to pass through the DMZ</a:t>
            </a:r>
          </a:p>
          <a:p>
            <a:pPr lvl="1" eaLnBrk="1">
              <a:spcBef>
                <a:spcPts val="1200"/>
              </a:spcBef>
            </a:pPr>
            <a:r>
              <a:rPr lang="en-US" smtClean="0"/>
              <a:t>External DNS server that knows only host names in the DMZ</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pic>
        <p:nvPicPr>
          <p:cNvPr id="83974" name="Picture 7"/>
          <p:cNvPicPr>
            <a:picLocks noChangeAspect="1" noChangeArrowheads="1"/>
          </p:cNvPicPr>
          <p:nvPr/>
        </p:nvPicPr>
        <p:blipFill>
          <a:blip r:embed="rId2">
            <a:extLst>
              <a:ext uri="{28A0092B-C50C-407E-A947-70E740481C1C}">
                <a14:useLocalDpi xmlns:a14="http://schemas.microsoft.com/office/drawing/2010/main" val="0"/>
              </a:ext>
            </a:extLst>
          </a:blip>
          <a:srcRect l="40573" t="48463" r="7877" b="12769"/>
          <a:stretch>
            <a:fillRect/>
          </a:stretch>
        </p:blipFill>
        <p:spPr bwMode="auto">
          <a:xfrm>
            <a:off x="3352800" y="3886200"/>
            <a:ext cx="50641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67</a:t>
            </a:fld>
            <a:endParaRPr lang="en-US" dirty="0">
              <a:solidFill>
                <a:prstClr val="white"/>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76E2A824-8E87-4FB8-B5B9-3347DBFCEAF1}" type="slidenum">
              <a:rPr lang="en-US" smtClean="0">
                <a:solidFill>
                  <a:schemeClr val="bg1"/>
                </a:solidFill>
                <a:latin typeface="Lucida Sans Unicode" pitchFamily="34" charset="0"/>
              </a:rPr>
              <a:pPr eaLnBrk="1" hangingPunct="1"/>
              <a:t>68</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p:txBody>
          <a:bodyPr/>
          <a:lstStyle/>
          <a:p>
            <a:pPr eaLnBrk="1"/>
            <a:r>
              <a:rPr lang="en-US" b="1" smtClean="0"/>
              <a:t>Firewalls Are Ineffective Without Planning and Ongoing Management</a:t>
            </a:r>
          </a:p>
          <a:p>
            <a:pPr eaLnBrk="1"/>
            <a:r>
              <a:rPr lang="en-US" b="1" smtClean="0"/>
              <a:t>Defining Firewall Policies</a:t>
            </a:r>
          </a:p>
          <a:p>
            <a:pPr lvl="1" eaLnBrk="1"/>
            <a:r>
              <a:rPr lang="en-US" smtClean="0"/>
              <a:t>Policies are high-level statements about what to do</a:t>
            </a:r>
          </a:p>
          <a:p>
            <a:pPr lvl="1" eaLnBrk="1"/>
            <a:r>
              <a:rPr lang="en-US" smtClean="0"/>
              <a:t>E.g., HTTP connections from the Internet may only go to servers in the DMZ</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69</a:t>
            </a:fld>
            <a:endParaRPr lang="en-US" dirty="0">
              <a:solidFill>
                <a:prstClr val="whit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14" name="Rounded Rectangle 13"/>
          <p:cNvSpPr/>
          <p:nvPr/>
        </p:nvSpPr>
        <p:spPr>
          <a:xfrm>
            <a:off x="3124200" y="2057400"/>
            <a:ext cx="30480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Firewalls drop and log</a:t>
            </a:r>
          </a:p>
          <a:p>
            <a:pPr algn="ctr" fontAlgn="auto">
              <a:spcBef>
                <a:spcPts val="0"/>
              </a:spcBef>
              <a:spcAft>
                <a:spcPts val="0"/>
              </a:spcAft>
              <a:defRPr/>
            </a:pPr>
            <a:r>
              <a:rPr lang="en-US" dirty="0"/>
              <a:t>provable attack packets</a:t>
            </a:r>
          </a:p>
        </p:txBody>
      </p:sp>
      <p:sp>
        <p:nvSpPr>
          <p:cNvPr id="15" name="Rounded Rectangle 14"/>
          <p:cNvSpPr/>
          <p:nvPr/>
        </p:nvSpPr>
        <p:spPr>
          <a:xfrm>
            <a:off x="6629400" y="1752600"/>
            <a:ext cx="2133600" cy="16764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Rounded Rectangle 15"/>
          <p:cNvSpPr/>
          <p:nvPr/>
        </p:nvSpPr>
        <p:spPr>
          <a:xfrm>
            <a:off x="3505200" y="3276600"/>
            <a:ext cx="1600200" cy="2133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a:t>
            </a:fld>
            <a:endParaRPr lang="en-US" dirty="0">
              <a:solidFill>
                <a:prstClr val="white"/>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p:txBody>
          <a:bodyPr/>
          <a:lstStyle/>
          <a:p>
            <a:pPr eaLnBrk="1"/>
            <a:r>
              <a:rPr lang="en-US" b="1" smtClean="0"/>
              <a:t>Defining Firewall Policies</a:t>
            </a:r>
          </a:p>
          <a:p>
            <a:pPr lvl="1" eaLnBrk="1"/>
            <a:r>
              <a:rPr lang="en-US" smtClean="0"/>
              <a:t>Policies are more comprehensible than actual firewall rules</a:t>
            </a:r>
          </a:p>
          <a:p>
            <a:pPr lvl="1" eaLnBrk="1"/>
            <a:r>
              <a:rPr lang="en-US" smtClean="0"/>
              <a:t>There may be multiple ways to implement a policy</a:t>
            </a:r>
          </a:p>
          <a:p>
            <a:pPr lvl="2" eaLnBrk="1"/>
            <a:r>
              <a:rPr lang="en-US" smtClean="0"/>
              <a:t>Defining policies instead of specific rules gives implementers freedom to choose the best way to implement a policy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70</a:t>
            </a:fld>
            <a:endParaRPr lang="en-US" dirty="0">
              <a:solidFill>
                <a:prstClr val="white"/>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p:txBody>
          <a:bodyPr/>
          <a:lstStyle/>
          <a:p>
            <a:pPr eaLnBrk="1"/>
            <a:r>
              <a:rPr lang="en-US" b="1" smtClean="0"/>
              <a:t>Implementation</a:t>
            </a:r>
          </a:p>
          <a:p>
            <a:pPr lvl="1" eaLnBrk="1"/>
            <a:r>
              <a:rPr lang="en-US" smtClean="0"/>
              <a:t>Firewall hardening</a:t>
            </a:r>
          </a:p>
          <a:p>
            <a:pPr lvl="2" eaLnBrk="1"/>
            <a:r>
              <a:rPr lang="en-US" smtClean="0"/>
              <a:t>Firewall appliances are hardened at the factory</a:t>
            </a:r>
          </a:p>
          <a:p>
            <a:pPr lvl="2" eaLnBrk="1"/>
            <a:r>
              <a:rPr lang="en-US" smtClean="0"/>
              <a:t>Vendors sell software plus a server with a pre-hardened operating system</a:t>
            </a:r>
          </a:p>
          <a:p>
            <a:pPr lvl="2" eaLnBrk="1"/>
            <a:r>
              <a:rPr lang="en-US" smtClean="0"/>
              <a:t>Firewall software on a general-purpose computer requires the most on-site hardening</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71</a:t>
            </a:fld>
            <a:endParaRPr lang="en-US" dirty="0">
              <a:solidFill>
                <a:prstClr val="white"/>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a:spLocks noGrp="1"/>
          </p:cNvSpPr>
          <p:nvPr>
            <p:ph idx="1"/>
          </p:nvPr>
        </p:nvSpPr>
        <p:spPr>
          <a:xfrm>
            <a:off x="76200" y="1371600"/>
            <a:ext cx="8229600" cy="3090863"/>
          </a:xfrm>
        </p:spPr>
        <p:txBody>
          <a:bodyPr/>
          <a:lstStyle/>
          <a:p>
            <a:pPr eaLnBrk="1"/>
            <a:r>
              <a:rPr lang="en-US" b="1" smtClean="0"/>
              <a:t>Implementation</a:t>
            </a:r>
          </a:p>
          <a:p>
            <a:pPr lvl="1" eaLnBrk="1"/>
            <a:r>
              <a:rPr lang="en-US" smtClean="0"/>
              <a:t>Central firewall management systems</a:t>
            </a:r>
          </a:p>
          <a:p>
            <a:pPr lvl="2" eaLnBrk="1"/>
            <a:r>
              <a:rPr lang="en-US" smtClean="0"/>
              <a:t>Creates a policy database</a:t>
            </a:r>
          </a:p>
          <a:p>
            <a:pPr lvl="2" eaLnBrk="1"/>
            <a:r>
              <a:rPr lang="en-US" smtClean="0"/>
              <a:t>Changes policies into ACL rules</a:t>
            </a:r>
          </a:p>
          <a:p>
            <a:pPr lvl="2" eaLnBrk="1"/>
            <a:r>
              <a:rPr lang="en-US" smtClean="0"/>
              <a:t>Sends ACL rules out to</a:t>
            </a:r>
            <a:br>
              <a:rPr lang="en-US" smtClean="0"/>
            </a:br>
            <a:r>
              <a:rPr lang="en-US" smtClean="0"/>
              <a:t>individual firewalls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pic>
        <p:nvPicPr>
          <p:cNvPr id="89093"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4"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5"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6"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7"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8"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9"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100" name="Picture 3" descr="C:\Users\Panko\Pictures\Microsoft Clip Organizer\j04339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6576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101" name="Picture 4" descr="C:\Users\Panko\Pictures\Microsoft Clip Organizer\CG23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8100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102" name="TextBox 14"/>
          <p:cNvSpPr txBox="1">
            <a:spLocks noChangeArrowheads="1"/>
          </p:cNvSpPr>
          <p:nvPr/>
        </p:nvSpPr>
        <p:spPr bwMode="auto">
          <a:xfrm>
            <a:off x="4800600" y="3962400"/>
            <a:ext cx="9493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Policy</a:t>
            </a:r>
          </a:p>
          <a:p>
            <a:pPr eaLnBrk="1" hangingPunct="1"/>
            <a:r>
              <a:rPr lang="en-US" sz="2000">
                <a:latin typeface="Lucida Sans Unicode" pitchFamily="34" charset="0"/>
              </a:rPr>
              <a:t>Server</a:t>
            </a:r>
          </a:p>
        </p:txBody>
      </p:sp>
      <p:sp>
        <p:nvSpPr>
          <p:cNvPr id="89103" name="TextBox 15"/>
          <p:cNvSpPr txBox="1">
            <a:spLocks noChangeArrowheads="1"/>
          </p:cNvSpPr>
          <p:nvPr/>
        </p:nvSpPr>
        <p:spPr bwMode="auto">
          <a:xfrm>
            <a:off x="7086600" y="2971800"/>
            <a:ext cx="189865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Firewall</a:t>
            </a:r>
          </a:p>
          <a:p>
            <a:pPr algn="ctr" eaLnBrk="1" hangingPunct="1"/>
            <a:r>
              <a:rPr lang="en-US" sz="2000">
                <a:latin typeface="Lucida Sans Unicode" pitchFamily="34" charset="0"/>
              </a:rPr>
              <a:t>Administrator</a:t>
            </a:r>
          </a:p>
        </p:txBody>
      </p:sp>
      <p:cxnSp>
        <p:nvCxnSpPr>
          <p:cNvPr id="18" name="Straight Arrow Connector 17"/>
          <p:cNvCxnSpPr/>
          <p:nvPr/>
        </p:nvCxnSpPr>
        <p:spPr>
          <a:xfrm rot="5400000">
            <a:off x="5753100" y="5067300"/>
            <a:ext cx="457200"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4038600" y="4953000"/>
            <a:ext cx="1905000"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6924675" y="4343400"/>
            <a:ext cx="762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9107" name="TextBox 24"/>
          <p:cNvSpPr txBox="1">
            <a:spLocks noChangeArrowheads="1"/>
          </p:cNvSpPr>
          <p:nvPr/>
        </p:nvSpPr>
        <p:spPr bwMode="auto">
          <a:xfrm>
            <a:off x="6858000" y="3886200"/>
            <a:ext cx="896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Policy</a:t>
            </a:r>
          </a:p>
        </p:txBody>
      </p:sp>
      <p:sp>
        <p:nvSpPr>
          <p:cNvPr id="89108" name="TextBox 25"/>
          <p:cNvSpPr txBox="1">
            <a:spLocks noChangeArrowheads="1"/>
          </p:cNvSpPr>
          <p:nvPr/>
        </p:nvSpPr>
        <p:spPr bwMode="auto">
          <a:xfrm>
            <a:off x="6007100" y="5118100"/>
            <a:ext cx="12938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ACL Rule</a:t>
            </a:r>
          </a:p>
        </p:txBody>
      </p:sp>
      <p:sp>
        <p:nvSpPr>
          <p:cNvPr id="89109" name="TextBox 26"/>
          <p:cNvSpPr txBox="1">
            <a:spLocks noChangeArrowheads="1"/>
          </p:cNvSpPr>
          <p:nvPr/>
        </p:nvSpPr>
        <p:spPr bwMode="auto">
          <a:xfrm>
            <a:off x="3703638" y="4989513"/>
            <a:ext cx="12938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ACL Rule</a:t>
            </a:r>
          </a:p>
        </p:txBody>
      </p:sp>
      <p:sp>
        <p:nvSpPr>
          <p:cNvPr id="23"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72</a:t>
            </a:fld>
            <a:endParaRPr lang="en-US" dirty="0">
              <a:solidFill>
                <a:prstClr val="white"/>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Firewall Policy Database</a:t>
            </a:r>
            <a:endParaRPr lang="en-US" dirty="0"/>
          </a:p>
        </p:txBody>
      </p:sp>
      <p:graphicFrame>
        <p:nvGraphicFramePr>
          <p:cNvPr id="7" name="Table 6"/>
          <p:cNvGraphicFramePr>
            <a:graphicFrameLocks noGrp="1"/>
          </p:cNvGraphicFramePr>
          <p:nvPr/>
        </p:nvGraphicFramePr>
        <p:xfrm>
          <a:off x="152400" y="1371600"/>
          <a:ext cx="8915401" cy="4602201"/>
        </p:xfrm>
        <a:graphic>
          <a:graphicData uri="http://schemas.openxmlformats.org/drawingml/2006/table">
            <a:tbl>
              <a:tblPr/>
              <a:tblGrid>
                <a:gridCol w="990602"/>
                <a:gridCol w="1295400"/>
                <a:gridCol w="1523998"/>
                <a:gridCol w="1219202"/>
                <a:gridCol w="1541178"/>
                <a:gridCol w="1049622"/>
                <a:gridCol w="1295399"/>
              </a:tblGrid>
              <a:tr h="457169">
                <a:tc>
                  <a:txBody>
                    <a:bodyPr/>
                    <a:lstStyle/>
                    <a:p>
                      <a:pPr marL="0" marR="0" algn="ctr" hangingPunct="0">
                        <a:spcBef>
                          <a:spcPts val="600"/>
                        </a:spcBef>
                        <a:spcAft>
                          <a:spcPts val="300"/>
                        </a:spcAft>
                        <a:tabLst>
                          <a:tab pos="457200" algn="l"/>
                        </a:tabLst>
                      </a:pPr>
                      <a:r>
                        <a:rPr lang="en-US" sz="1800" b="1" dirty="0" smtClean="0">
                          <a:solidFill>
                            <a:schemeClr val="tx1"/>
                          </a:solidFill>
                          <a:latin typeface="Arial"/>
                          <a:ea typeface="Times New Roman"/>
                          <a:cs typeface="Times New Roman"/>
                        </a:rPr>
                        <a:t>Policy</a:t>
                      </a:r>
                      <a:endParaRPr lang="en-US" sz="1800" b="1" dirty="0">
                        <a:solidFill>
                          <a:schemeClr val="tx1"/>
                        </a:solidFill>
                        <a:latin typeface="Arial"/>
                        <a:ea typeface="Times New Roman"/>
                        <a:cs typeface="Times New Roman"/>
                      </a:endParaRP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Source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Destination</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Service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Action</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Track</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Firewalls</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548602">
                <a:tc>
                  <a:txBody>
                    <a:bodyPr/>
                    <a:lstStyle/>
                    <a:p>
                      <a:pPr marL="0" marR="0" algn="ctr" hangingPunct="0">
                        <a:spcBef>
                          <a:spcPts val="300"/>
                        </a:spcBef>
                        <a:spcAft>
                          <a:spcPts val="300"/>
                        </a:spcAft>
                      </a:pPr>
                      <a:r>
                        <a:rPr lang="en-US" sz="1800">
                          <a:latin typeface="Arial"/>
                          <a:ea typeface="Times New Roman"/>
                          <a:cs typeface="Times New Roman"/>
                        </a:rPr>
                        <a:t>1</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DNS Servers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UDP dns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2</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99399">
                <a:tc>
                  <a:txBody>
                    <a:bodyPr/>
                    <a:lstStyle/>
                    <a:p>
                      <a:pPr marL="0" marR="0" algn="ctr" hangingPunct="0">
                        <a:spcBef>
                          <a:spcPts val="300"/>
                        </a:spcBef>
                        <a:spcAft>
                          <a:spcPts val="300"/>
                        </a:spcAft>
                      </a:pPr>
                      <a:r>
                        <a:rPr lang="en-US" sz="1800">
                          <a:latin typeface="Arial"/>
                          <a:ea typeface="Times New Roman"/>
                          <a:cs typeface="Times New Roman"/>
                        </a:rPr>
                        <a:t>3</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DMZ webserver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4</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299699">
                <a:tc>
                  <a:txBody>
                    <a:bodyPr/>
                    <a:lstStyle/>
                    <a:p>
                      <a:pPr marL="0" marR="0" algn="ctr" hangingPunct="0">
                        <a:spcBef>
                          <a:spcPts val="300"/>
                        </a:spcBef>
                        <a:spcAft>
                          <a:spcPts val="300"/>
                        </a:spcAft>
                      </a:pPr>
                      <a:r>
                        <a:rPr lang="en-US" sz="1800">
                          <a:latin typeface="Arial"/>
                          <a:ea typeface="Times New Roman"/>
                          <a:cs typeface="Times New Roman"/>
                        </a:rPr>
                        <a:t>5</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ICMP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399">
                <a:tc>
                  <a:txBody>
                    <a:bodyPr/>
                    <a:lstStyle/>
                    <a:p>
                      <a:pPr marL="0" marR="0" algn="ctr" hangingPunct="0">
                        <a:spcBef>
                          <a:spcPts val="300"/>
                        </a:spcBef>
                        <a:spcAft>
                          <a:spcPts val="300"/>
                        </a:spcAft>
                      </a:pPr>
                      <a:r>
                        <a:rPr lang="en-US" sz="1800" dirty="0">
                          <a:latin typeface="Arial"/>
                          <a:ea typeface="Times New Roman"/>
                          <a:cs typeface="Times New Roman"/>
                        </a:rPr>
                        <a:t>6</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Mail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a:t>
                      </a:r>
                      <a:r>
                        <a:rPr lang="en-US" sz="1800" dirty="0" err="1">
                          <a:latin typeface="Arial"/>
                          <a:ea typeface="Times New Roman"/>
                          <a:cs typeface="Times New Roman"/>
                        </a:rPr>
                        <a:t>smtp</a:t>
                      </a:r>
                      <a:endParaRPr lang="en-US" sz="1800" dirty="0">
                        <a:latin typeface="Arial"/>
                        <a:ea typeface="Times New Roman"/>
                        <a:cs typeface="Times New Roman"/>
                      </a:endParaRP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Authenticate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 if Fail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Central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99399">
                <a:tc>
                  <a:txBody>
                    <a:bodyPr/>
                    <a:lstStyle/>
                    <a:p>
                      <a:pPr marL="0" marR="0" algn="ctr" hangingPunct="0">
                        <a:spcBef>
                          <a:spcPts val="300"/>
                        </a:spcBef>
                        <a:spcAft>
                          <a:spcPts val="300"/>
                        </a:spcAft>
                      </a:pPr>
                      <a:r>
                        <a:rPr lang="en-US" sz="1800">
                          <a:latin typeface="Arial"/>
                          <a:ea typeface="Times New Roman"/>
                          <a:cs typeface="Times New Roman"/>
                        </a:rPr>
                        <a:t>7</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Marketing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Plans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Authenticate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Alert if Fail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Marketing</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399">
                <a:tc>
                  <a:txBody>
                    <a:bodyPr/>
                    <a:lstStyle/>
                    <a:p>
                      <a:pPr marL="0" marR="0" algn="ctr" hangingPunct="0">
                        <a:spcBef>
                          <a:spcPts val="300"/>
                        </a:spcBef>
                        <a:spcAft>
                          <a:spcPts val="300"/>
                        </a:spcAft>
                      </a:pPr>
                      <a:r>
                        <a:rPr lang="en-US" sz="1800" dirty="0">
                          <a:latin typeface="Arial"/>
                          <a:ea typeface="Times New Roman"/>
                          <a:cs typeface="Times New Roman"/>
                        </a:rPr>
                        <a:t>8</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Plans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Marketing</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9</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dirty="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dirty="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73</a:t>
            </a:fld>
            <a:endParaRPr lang="en-US" dirty="0">
              <a:solidFill>
                <a:prstClr val="white"/>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eaLnBrk="1"/>
            <a:r>
              <a:rPr lang="en-US" b="1" smtClean="0"/>
              <a:t>Implementation</a:t>
            </a:r>
          </a:p>
          <a:p>
            <a:pPr lvl="1" eaLnBrk="1"/>
            <a:r>
              <a:rPr lang="en-US" smtClean="0"/>
              <a:t>Vulnerability testing after configuration</a:t>
            </a:r>
          </a:p>
          <a:p>
            <a:pPr lvl="2" eaLnBrk="1"/>
            <a:r>
              <a:rPr lang="en-US" smtClean="0"/>
              <a:t>There </a:t>
            </a:r>
            <a:r>
              <a:rPr lang="en-US" i="1" smtClean="0"/>
              <a:t>will</a:t>
            </a:r>
            <a:r>
              <a:rPr lang="en-US" smtClean="0"/>
              <a:t> be problems</a:t>
            </a:r>
          </a:p>
          <a:p>
            <a:pPr lvl="2" eaLnBrk="1"/>
            <a:r>
              <a:rPr lang="en-US" smtClean="0"/>
              <a:t>Tests, like firewall configuration, should be based on policies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74</a:t>
            </a:fld>
            <a:endParaRPr lang="en-US" dirty="0">
              <a:solidFill>
                <a:prstClr val="white"/>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a:xfrm>
            <a:off x="304800" y="1481138"/>
            <a:ext cx="8382000" cy="4767262"/>
          </a:xfrm>
        </p:spPr>
        <p:txBody>
          <a:bodyPr/>
          <a:lstStyle/>
          <a:p>
            <a:pPr eaLnBrk="1"/>
            <a:r>
              <a:rPr lang="en-US" b="1" smtClean="0"/>
              <a:t>Implementation</a:t>
            </a:r>
          </a:p>
          <a:p>
            <a:pPr lvl="1" eaLnBrk="1"/>
            <a:r>
              <a:rPr lang="en-US" smtClean="0"/>
              <a:t>Change authorization and management</a:t>
            </a:r>
          </a:p>
          <a:p>
            <a:pPr lvl="2" eaLnBrk="1"/>
            <a:r>
              <a:rPr lang="en-US" smtClean="0"/>
              <a:t>Limit the number of people who can make change requests</a:t>
            </a:r>
          </a:p>
          <a:p>
            <a:pPr lvl="2" eaLnBrk="1"/>
            <a:r>
              <a:rPr lang="en-US" smtClean="0"/>
              <a:t>Limit the number of authorizers even more</a:t>
            </a:r>
          </a:p>
          <a:p>
            <a:pPr lvl="2" eaLnBrk="1"/>
            <a:r>
              <a:rPr lang="en-US" smtClean="0"/>
              <a:t>Require requesters and authorizers to be different people</a:t>
            </a:r>
          </a:p>
          <a:p>
            <a:pPr lvl="2" eaLnBrk="1"/>
            <a:r>
              <a:rPr lang="en-US" smtClean="0"/>
              <a:t>Implement the rule in the most restrictive way possible—</a:t>
            </a:r>
          </a:p>
          <a:p>
            <a:pPr lvl="3" eaLnBrk="1"/>
            <a:r>
              <a:rPr lang="en-US" smtClean="0"/>
              <a:t>To pass the least number of packets</a:t>
            </a:r>
          </a:p>
          <a:p>
            <a:pPr eaLnBrk="1" hangingPunct="1">
              <a:buFont typeface="Wingdings 3" pitchFamily="18" charset="2"/>
              <a:buNone/>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75</a:t>
            </a:fld>
            <a:endParaRPr lang="en-US" dirty="0">
              <a:solidFill>
                <a:prstClr val="white"/>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p:cNvSpPr>
            <a:spLocks noGrp="1"/>
          </p:cNvSpPr>
          <p:nvPr>
            <p:ph idx="1"/>
          </p:nvPr>
        </p:nvSpPr>
        <p:spPr>
          <a:xfrm>
            <a:off x="457200" y="1481138"/>
            <a:ext cx="8229600" cy="5072062"/>
          </a:xfrm>
        </p:spPr>
        <p:txBody>
          <a:bodyPr/>
          <a:lstStyle/>
          <a:p>
            <a:pPr eaLnBrk="1"/>
            <a:r>
              <a:rPr lang="en-US" b="1" smtClean="0"/>
              <a:t>Implementation</a:t>
            </a:r>
          </a:p>
          <a:p>
            <a:pPr lvl="1" eaLnBrk="1"/>
            <a:r>
              <a:rPr lang="en-US" smtClean="0"/>
              <a:t>Change authorization and management</a:t>
            </a:r>
          </a:p>
          <a:p>
            <a:pPr lvl="2" eaLnBrk="1"/>
            <a:r>
              <a:rPr lang="en-US" smtClean="0"/>
              <a:t>Document all changes carefully</a:t>
            </a:r>
          </a:p>
          <a:p>
            <a:pPr lvl="2" eaLnBrk="1"/>
            <a:r>
              <a:rPr lang="en-US" smtClean="0"/>
              <a:t>Do vulnerability testing after every change</a:t>
            </a:r>
          </a:p>
          <a:p>
            <a:pPr lvl="3" eaLnBrk="1"/>
            <a:r>
              <a:rPr lang="en-US" smtClean="0"/>
              <a:t>The change should work</a:t>
            </a:r>
          </a:p>
          <a:p>
            <a:pPr lvl="3" eaLnBrk="1"/>
            <a:r>
              <a:rPr lang="en-US" smtClean="0"/>
              <a:t>All previous behaviors should still work (regression testing)</a:t>
            </a:r>
          </a:p>
          <a:p>
            <a:pPr lvl="2" eaLnBrk="1"/>
            <a:r>
              <a:rPr lang="en-US" smtClean="0"/>
              <a:t>Audit changes frequently</a:t>
            </a:r>
          </a:p>
          <a:p>
            <a:pPr lvl="3" eaLnBrk="1"/>
            <a:r>
              <a:rPr lang="en-US" smtClean="0"/>
              <a:t>Focus especially on asking if each change opens the firewall in the most restrictive way possible</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76</a:t>
            </a:fld>
            <a:endParaRPr lang="en-US" dirty="0">
              <a:solidFill>
                <a:prstClr val="whit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1"/>
          <p:cNvSpPr>
            <a:spLocks noGrp="1"/>
          </p:cNvSpPr>
          <p:nvPr>
            <p:ph idx="1"/>
          </p:nvPr>
        </p:nvSpPr>
        <p:spPr>
          <a:xfrm>
            <a:off x="457200" y="1481138"/>
            <a:ext cx="8229600" cy="4919662"/>
          </a:xfrm>
        </p:spPr>
        <p:txBody>
          <a:bodyPr/>
          <a:lstStyle/>
          <a:p>
            <a:pPr eaLnBrk="1"/>
            <a:r>
              <a:rPr lang="en-US" b="1" dirty="0" smtClean="0"/>
              <a:t>Implementation</a:t>
            </a:r>
          </a:p>
          <a:p>
            <a:pPr lvl="1" eaLnBrk="1"/>
            <a:r>
              <a:rPr lang="en-US" dirty="0" smtClean="0"/>
              <a:t>Reading the firewall logs</a:t>
            </a:r>
          </a:p>
          <a:p>
            <a:pPr lvl="2" eaLnBrk="1"/>
            <a:r>
              <a:rPr lang="en-US" dirty="0" smtClean="0"/>
              <a:t>Should be done daily or more frequently</a:t>
            </a:r>
          </a:p>
          <a:p>
            <a:pPr lvl="2" eaLnBrk="1"/>
            <a:r>
              <a:rPr lang="en-US" dirty="0" smtClean="0"/>
              <a:t>The most labor-intensive part of firewall management</a:t>
            </a:r>
          </a:p>
          <a:p>
            <a:pPr lvl="2" eaLnBrk="1"/>
            <a:r>
              <a:rPr lang="en-US" dirty="0" smtClean="0"/>
              <a:t>Strategy is to find unusual traffic patterns</a:t>
            </a:r>
          </a:p>
          <a:p>
            <a:pPr lvl="3" eaLnBrk="1"/>
            <a:r>
              <a:rPr lang="en-US" dirty="0" smtClean="0"/>
              <a:t>Top ten source IP addresses whose packets were dropped</a:t>
            </a:r>
          </a:p>
          <a:p>
            <a:pPr lvl="3" eaLnBrk="1"/>
            <a:r>
              <a:rPr lang="en-US" dirty="0" smtClean="0"/>
              <a:t>Number of DNS failures today versus in an average day</a:t>
            </a:r>
          </a:p>
          <a:p>
            <a:pPr lvl="2" eaLnBrk="1"/>
            <a:r>
              <a:rPr lang="en-US" dirty="0" smtClean="0"/>
              <a:t>Attackers can be black holed (have their packets dropped)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77</a:t>
            </a:fld>
            <a:endParaRPr lang="en-US" dirty="0">
              <a:solidFill>
                <a:prstClr val="white"/>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Ingress Firewall Log File</a:t>
            </a:r>
            <a:endParaRPr lang="en-US" dirty="0"/>
          </a:p>
        </p:txBody>
      </p:sp>
      <p:graphicFrame>
        <p:nvGraphicFramePr>
          <p:cNvPr id="7" name="Table 6"/>
          <p:cNvGraphicFramePr>
            <a:graphicFrameLocks noGrp="1"/>
          </p:cNvGraphicFramePr>
          <p:nvPr/>
        </p:nvGraphicFramePr>
        <p:xfrm>
          <a:off x="304800" y="1295400"/>
          <a:ext cx="8610600" cy="4802190"/>
        </p:xfrm>
        <a:graphic>
          <a:graphicData uri="http://schemas.openxmlformats.org/drawingml/2006/table">
            <a:tbl>
              <a:tblPr/>
              <a:tblGrid>
                <a:gridCol w="660400"/>
                <a:gridCol w="1377950"/>
                <a:gridCol w="2051050"/>
                <a:gridCol w="1508125"/>
                <a:gridCol w="1706563"/>
                <a:gridCol w="1306512"/>
              </a:tblGrid>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ID</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Time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Rule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Source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Destination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Service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15:34:012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14.8.23.96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15:34:015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60.19.8.20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1.124.82.6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60.14.42.68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24.65.56.97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78</a:t>
            </a:fld>
            <a:endParaRPr lang="en-US" dirty="0">
              <a:solidFill>
                <a:prstClr val="whit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Ingress Firewall Log File</a:t>
            </a:r>
            <a:endParaRPr lang="en-US" dirty="0"/>
          </a:p>
        </p:txBody>
      </p:sp>
      <p:graphicFrame>
        <p:nvGraphicFramePr>
          <p:cNvPr id="7" name="Table 6"/>
          <p:cNvGraphicFramePr>
            <a:graphicFrameLocks noGrp="1"/>
          </p:cNvGraphicFramePr>
          <p:nvPr/>
        </p:nvGraphicFramePr>
        <p:xfrm>
          <a:off x="304800" y="1295400"/>
          <a:ext cx="8610600" cy="4645028"/>
        </p:xfrm>
        <a:graphic>
          <a:graphicData uri="http://schemas.openxmlformats.org/drawingml/2006/table">
            <a:tbl>
              <a:tblPr/>
              <a:tblGrid>
                <a:gridCol w="660400"/>
                <a:gridCol w="1377950"/>
                <a:gridCol w="2051050"/>
                <a:gridCol w="1508125"/>
                <a:gridCol w="1706563"/>
                <a:gridCol w="1306512"/>
              </a:tblGrid>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ID</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Time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Rule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Source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Destination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Service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15:34:057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1.30.7.45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60.32.29.102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302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Packet with Private IP Source Address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60.32.29.102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1.32.6.18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60.3.87.10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Insufficient Capacity</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1.32.23.8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60.3.12.47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DNS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60.3.87.11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79</a:t>
            </a:fld>
            <a:endParaRPr lang="en-US" dirty="0">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9" name="Rounded Rectangle 8"/>
          <p:cNvSpPr/>
          <p:nvPr/>
        </p:nvSpPr>
        <p:spPr>
          <a:xfrm>
            <a:off x="914400" y="3276600"/>
            <a:ext cx="4572000" cy="1981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Firewalls do not drop packets unless they are provably attack packets.</a:t>
            </a:r>
          </a:p>
          <a:p>
            <a:pPr algn="ctr" fontAlgn="auto">
              <a:spcBef>
                <a:spcPts val="600"/>
              </a:spcBef>
              <a:spcAft>
                <a:spcPts val="0"/>
              </a:spcAft>
              <a:defRPr/>
            </a:pPr>
            <a:r>
              <a:rPr lang="en-US" dirty="0"/>
              <a:t>This means that some attack packets that are not provably attack packets get through the firewall.</a:t>
            </a:r>
          </a:p>
        </p:txBody>
      </p:sp>
      <p:sp>
        <p:nvSpPr>
          <p:cNvPr id="10" name="Rounded Rectangle 9"/>
          <p:cNvSpPr/>
          <p:nvPr/>
        </p:nvSpPr>
        <p:spPr>
          <a:xfrm>
            <a:off x="6553200" y="3505200"/>
            <a:ext cx="2362200" cy="18288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2362200" y="1676400"/>
            <a:ext cx="2209800" cy="12954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a:t>
            </a:fld>
            <a:endParaRPr lang="en-US" dirty="0">
              <a:solidFill>
                <a:prstClr val="white"/>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D2A08BCD-A4FD-47BA-ACB0-CBFC0A354657}" type="slidenum">
              <a:rPr lang="en-US" smtClean="0">
                <a:solidFill>
                  <a:schemeClr val="bg1"/>
                </a:solidFill>
                <a:latin typeface="Lucida Sans Unicode" pitchFamily="34" charset="0"/>
              </a:rPr>
              <a:pPr eaLnBrk="1" hangingPunct="1"/>
              <a:t>80</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6.10  Firewall Filtering Problems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5072063"/>
          </a:xfrm>
        </p:spPr>
        <p:txBody>
          <a:bodyPr>
            <a:normAutofit fontScale="92500"/>
          </a:bodyPr>
          <a:lstStyle/>
          <a:p>
            <a:pPr marL="365760" indent="-256032" eaLnBrk="1" fontAlgn="auto">
              <a:spcAft>
                <a:spcPts val="0"/>
              </a:spcAft>
              <a:buFont typeface="Wingdings 3"/>
              <a:buChar char=""/>
              <a:defRPr/>
            </a:pPr>
            <a:r>
              <a:rPr lang="en-US" b="1" dirty="0" smtClean="0"/>
              <a:t>Protecting the Perimeter Is No Longer Possible</a:t>
            </a:r>
          </a:p>
          <a:p>
            <a:pPr marL="621792" lvl="1" eaLnBrk="1" fontAlgn="auto">
              <a:spcBef>
                <a:spcPts val="1200"/>
              </a:spcBef>
              <a:spcAft>
                <a:spcPts val="0"/>
              </a:spcAft>
              <a:buFont typeface="Verdana"/>
              <a:buChar char="◦"/>
              <a:defRPr/>
            </a:pPr>
            <a:r>
              <a:rPr lang="en-US" dirty="0" smtClean="0"/>
              <a:t>There are too many ways to get through the perimeter</a:t>
            </a:r>
          </a:p>
          <a:p>
            <a:pPr marL="365760" indent="-256032" eaLnBrk="1" fontAlgn="auto">
              <a:spcAft>
                <a:spcPts val="0"/>
              </a:spcAft>
              <a:buFont typeface="Wingdings 3"/>
              <a:buChar char=""/>
              <a:defRPr/>
            </a:pPr>
            <a:r>
              <a:rPr lang="en-US" b="1" dirty="0" smtClean="0"/>
              <a:t>Avoiding the Border Firewall</a:t>
            </a:r>
          </a:p>
          <a:p>
            <a:pPr marL="621792" lvl="1" eaLnBrk="1" fontAlgn="auto">
              <a:spcBef>
                <a:spcPts val="1200"/>
              </a:spcBef>
              <a:spcAft>
                <a:spcPts val="0"/>
              </a:spcAft>
              <a:buFont typeface="Verdana"/>
              <a:buChar char="◦"/>
              <a:defRPr/>
            </a:pPr>
            <a:r>
              <a:rPr lang="en-US" dirty="0" smtClean="0"/>
              <a:t>Internal attackers are inside the firewall already</a:t>
            </a:r>
          </a:p>
          <a:p>
            <a:pPr marL="621792" lvl="1" eaLnBrk="1" fontAlgn="auto">
              <a:spcBef>
                <a:spcPts val="1200"/>
              </a:spcBef>
              <a:spcAft>
                <a:spcPts val="0"/>
              </a:spcAft>
              <a:buFont typeface="Verdana"/>
              <a:buChar char="◦"/>
              <a:defRPr/>
            </a:pPr>
            <a:r>
              <a:rPr lang="en-US" dirty="0" smtClean="0"/>
              <a:t>Compromised internal hosts are inside the firewall</a:t>
            </a:r>
          </a:p>
          <a:p>
            <a:pPr marL="621792" lvl="1" eaLnBrk="1" fontAlgn="auto">
              <a:spcBef>
                <a:spcPts val="1200"/>
              </a:spcBef>
              <a:spcAft>
                <a:spcPts val="0"/>
              </a:spcAft>
              <a:buFont typeface="Verdana"/>
              <a:buChar char="◦"/>
              <a:defRPr/>
            </a:pPr>
            <a:r>
              <a:rPr lang="en-US" dirty="0" smtClean="0"/>
              <a:t>Wireless LAN drive-by hackers enter through access points that are inside the site</a:t>
            </a:r>
          </a:p>
          <a:p>
            <a:pPr marL="621792" lvl="1" eaLnBrk="1" fontAlgn="auto">
              <a:spcBef>
                <a:spcPts val="1200"/>
              </a:spcBef>
              <a:spcAft>
                <a:spcPts val="0"/>
              </a:spcAft>
              <a:buFont typeface="Verdana"/>
              <a:buChar char="◦"/>
              <a:defRPr/>
            </a:pPr>
            <a:r>
              <a:rPr lang="en-US" dirty="0" smtClean="0"/>
              <a:t>Home notebooks, mobile phones, and media brought into the site</a:t>
            </a:r>
          </a:p>
          <a:p>
            <a:pPr marL="621792" lvl="1" eaLnBrk="1" fontAlgn="auto">
              <a:spcBef>
                <a:spcPts val="1200"/>
              </a:spcBef>
              <a:spcAft>
                <a:spcPts val="0"/>
              </a:spcAft>
              <a:buFont typeface="Verdana"/>
              <a:buChar char="◦"/>
              <a:defRPr/>
            </a:pPr>
            <a:r>
              <a:rPr lang="en-US" dirty="0" smtClean="0"/>
              <a:t>Internal firewalls can address some of these threats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6.10: The Death of the Perimeter</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81</a:t>
            </a:fld>
            <a:endParaRPr lang="en-US" dirty="0">
              <a:solidFill>
                <a:prstClr val="white"/>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pPr eaLnBrk="1"/>
            <a:r>
              <a:rPr lang="en-US" b="1" smtClean="0"/>
              <a:t>Extending the Perimeter</a:t>
            </a:r>
          </a:p>
          <a:p>
            <a:pPr lvl="1" eaLnBrk="1"/>
            <a:r>
              <a:rPr lang="en-US" smtClean="0"/>
              <a:t>Remote employees must be given access</a:t>
            </a:r>
          </a:p>
          <a:p>
            <a:pPr lvl="1" eaLnBrk="1"/>
            <a:r>
              <a:rPr lang="en-US" smtClean="0"/>
              <a:t>Consultants, outsourcers, customers, suppliers, and other subsidiaries must be given access</a:t>
            </a:r>
          </a:p>
          <a:p>
            <a:pPr lvl="1" eaLnBrk="1"/>
            <a:r>
              <a:rPr lang="en-US" smtClean="0"/>
              <a:t>Essentially, all of these tend to use VPNs to make external parties “internal” to your site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6.10: The Death of the Perimeter</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82</a:t>
            </a:fld>
            <a:endParaRPr lang="en-US" dirty="0">
              <a:solidFill>
                <a:prstClr val="white"/>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p:cNvSpPr>
            <a:spLocks noGrp="1"/>
          </p:cNvSpPr>
          <p:nvPr>
            <p:ph idx="1"/>
          </p:nvPr>
        </p:nvSpPr>
        <p:spPr>
          <a:xfrm>
            <a:off x="457200" y="1570038"/>
            <a:ext cx="8229600" cy="4602162"/>
          </a:xfrm>
        </p:spPr>
        <p:txBody>
          <a:bodyPr/>
          <a:lstStyle/>
          <a:p>
            <a:pPr eaLnBrk="1"/>
            <a:r>
              <a:rPr lang="en-US" b="1" dirty="0" smtClean="0"/>
              <a:t>Most Filtering Methods Use Attack Signature Detection</a:t>
            </a:r>
          </a:p>
          <a:p>
            <a:pPr lvl="1" eaLnBrk="1"/>
            <a:r>
              <a:rPr lang="en-US" dirty="0" smtClean="0"/>
              <a:t>Each attack has a signature</a:t>
            </a:r>
          </a:p>
          <a:p>
            <a:pPr lvl="1" eaLnBrk="1"/>
            <a:r>
              <a:rPr lang="en-US" dirty="0" smtClean="0"/>
              <a:t>This attack signature is discovered</a:t>
            </a:r>
          </a:p>
          <a:p>
            <a:pPr lvl="1" eaLnBrk="1"/>
            <a:r>
              <a:rPr lang="en-US" dirty="0" smtClean="0"/>
              <a:t>The attack signature is added to the firewall</a:t>
            </a:r>
          </a:p>
          <a:p>
            <a:pPr lvl="1" eaLnBrk="1"/>
            <a:r>
              <a:rPr lang="en-US" dirty="0"/>
              <a:t>Z</a:t>
            </a:r>
            <a:r>
              <a:rPr lang="en-US" dirty="0" smtClean="0"/>
              <a:t>ero-day attacks are attacks without warning, and occur before a signature is developed</a:t>
            </a:r>
          </a:p>
          <a:p>
            <a:pPr lvl="1" eaLnBrk="1"/>
            <a:r>
              <a:rPr lang="en-US" dirty="0" smtClean="0"/>
              <a:t>Signature defense cannot stop zero-day attacks</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6.10: Signature versus Anomaly Detection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83</a:t>
            </a:fld>
            <a:endParaRPr lang="en-US" dirty="0">
              <a:solidFill>
                <a:prstClr val="white"/>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a:xfrm>
            <a:off x="457200" y="1676400"/>
            <a:ext cx="8229600" cy="4330700"/>
          </a:xfrm>
        </p:spPr>
        <p:txBody>
          <a:bodyPr/>
          <a:lstStyle/>
          <a:p>
            <a:pPr eaLnBrk="1"/>
            <a:r>
              <a:rPr lang="en-US" b="1" smtClean="0"/>
              <a:t>Anomaly Detection</a:t>
            </a:r>
          </a:p>
          <a:p>
            <a:pPr lvl="1" eaLnBrk="1"/>
            <a:r>
              <a:rPr lang="en-US" smtClean="0"/>
              <a:t>Detects an unusual pattern indicating a possible attack</a:t>
            </a:r>
          </a:p>
          <a:p>
            <a:pPr lvl="1" eaLnBrk="1"/>
            <a:r>
              <a:rPr lang="en-US" smtClean="0"/>
              <a:t>This is difficult, so there are many false positives</a:t>
            </a:r>
          </a:p>
          <a:p>
            <a:pPr lvl="1" eaLnBrk="1"/>
            <a:r>
              <a:rPr lang="en-US" smtClean="0"/>
              <a:t>Shrinking time needed to define signatures</a:t>
            </a:r>
          </a:p>
          <a:p>
            <a:pPr lvl="1" eaLnBrk="1"/>
            <a:r>
              <a:rPr lang="en-US" smtClean="0"/>
              <a:t>Anomaly detection is necessary in today’s firewalls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6.10: Signature versus Anomaly Detection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84</a:t>
            </a:fld>
            <a:endParaRPr lang="en-US" dirty="0">
              <a:solidFill>
                <a:prstClr val="white"/>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wedg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pPr eaLnBrk="1"/>
            <a:r>
              <a:rPr lang="en-US" b="1" dirty="0" smtClean="0"/>
              <a:t>The Problem</a:t>
            </a:r>
          </a:p>
          <a:p>
            <a:pPr lvl="1" eaLnBrk="1"/>
            <a:r>
              <a:rPr lang="en-US" dirty="0" smtClean="0"/>
              <a:t>If a firewall cannot filter all of the traffic passing through it, it </a:t>
            </a:r>
            <a:r>
              <a:rPr lang="en-US" i="1" dirty="0" smtClean="0"/>
              <a:t>drops</a:t>
            </a:r>
            <a:r>
              <a:rPr lang="en-US" dirty="0" smtClean="0"/>
              <a:t> packets it cannot process</a:t>
            </a:r>
          </a:p>
          <a:p>
            <a:pPr lvl="1" eaLnBrk="1"/>
            <a:r>
              <a:rPr lang="en-US" dirty="0" smtClean="0"/>
              <a:t>This is secure because it prevents attack packets from getting through</a:t>
            </a:r>
          </a:p>
          <a:p>
            <a:pPr lvl="1" eaLnBrk="1"/>
            <a:r>
              <a:rPr lang="en-US" dirty="0"/>
              <a:t>I</a:t>
            </a:r>
            <a:r>
              <a:rPr lang="en-US" dirty="0" smtClean="0"/>
              <a:t>t creates a self-inflicted denial-of-service attack by dropping legitimate traffic</a:t>
            </a:r>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9</a:t>
            </a:fld>
            <a:endParaRPr lang="en-US" dirty="0">
              <a:solidFill>
                <a:prstClr val="white"/>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1061</TotalTime>
  <Words>3746</Words>
  <Application>Microsoft Office PowerPoint</Application>
  <PresentationFormat>On-screen Show (4:3)</PresentationFormat>
  <Paragraphs>806</Paragraphs>
  <Slides>86</Slides>
  <Notes>5</Notes>
  <HiddenSlides>20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86</vt:i4>
      </vt:variant>
    </vt:vector>
  </HeadingPairs>
  <TitlesOfParts>
    <vt:vector size="96" baseType="lpstr">
      <vt:lpstr>Arial</vt:lpstr>
      <vt:lpstr>Calibri</vt:lpstr>
      <vt:lpstr>Lucida Sans Unicode</vt:lpstr>
      <vt:lpstr>Tahoma</vt:lpstr>
      <vt:lpstr>Times New Roman</vt:lpstr>
      <vt:lpstr>Verdana</vt:lpstr>
      <vt:lpstr>Wingdings 2</vt:lpstr>
      <vt:lpstr>Wingdings 3</vt:lpstr>
      <vt:lpstr>Concourse</vt:lpstr>
      <vt:lpstr>1_Concourse</vt:lpstr>
      <vt:lpstr>Firewalls</vt:lpstr>
      <vt:lpstr>Learning Objectives</vt:lpstr>
      <vt:lpstr>PowerPoint Presentation</vt:lpstr>
      <vt:lpstr>Orientation</vt:lpstr>
      <vt:lpstr>What’s Next?</vt:lpstr>
      <vt:lpstr>6.1: Basic Firewall Operation</vt:lpstr>
      <vt:lpstr>6.1: Basic Firewall Operation</vt:lpstr>
      <vt:lpstr>6.1: Basic Firewall Operation</vt:lpstr>
      <vt:lpstr>6.1: The Danger of Traffic Overload</vt:lpstr>
      <vt:lpstr>6.1: The Danger of Traffic Overload</vt:lpstr>
      <vt:lpstr>6.1: The Danger of Traffic Overload</vt:lpstr>
      <vt:lpstr>6.1: The Danger of Traffic Overload</vt:lpstr>
      <vt:lpstr>What’s Next?</vt:lpstr>
      <vt:lpstr>6.2: Static Packet Filtering</vt:lpstr>
      <vt:lpstr>6.2: Static Packet Filtering</vt:lpstr>
      <vt:lpstr>6.2: Static Packet Filtering</vt:lpstr>
      <vt:lpstr>6.2: Static Packet Filtering</vt:lpstr>
      <vt:lpstr>6.2: Static Packet Filtering</vt:lpstr>
      <vt:lpstr>6.2: Static Packet Filtering</vt:lpstr>
      <vt:lpstr>What’s Next?</vt:lpstr>
      <vt:lpstr>6.3: States in a Connection</vt:lpstr>
      <vt:lpstr>6.3: Stateful Inspection Rules with Two States</vt:lpstr>
      <vt:lpstr>6.3: Connection and Socket</vt:lpstr>
      <vt:lpstr>6.3: Stateful Packet Inspection for a Packet that Does Not Attempt to Open a Connection I</vt:lpstr>
      <vt:lpstr>6.3: Stateful Packet Inspection for a Packet that Does Not Attempt to Open a Connection II</vt:lpstr>
      <vt:lpstr>6.3: Well-Known Port Numbers</vt:lpstr>
      <vt:lpstr>6.3: Windows Firewall</vt:lpstr>
      <vt:lpstr>6.3: Open a Port Through Windows Firewall</vt:lpstr>
      <vt:lpstr>6.3: Ingress Access Control List (ACL) in a Stateful Packet Inspection Firewall</vt:lpstr>
      <vt:lpstr>6.3: Ingress Access Control List (ACL) in a Stateful Packet Inspection Firewall</vt:lpstr>
      <vt:lpstr>6.3: Ingress Access Control List (ACL) in a Stateful Packet Inspection Firewall</vt:lpstr>
      <vt:lpstr>6.3: Perspective on SPI Firewalls</vt:lpstr>
      <vt:lpstr>6.3: Perspective on SPI Firewalls</vt:lpstr>
      <vt:lpstr>6.3: Perspective on SPI Firewalls</vt:lpstr>
      <vt:lpstr>What’s Next?</vt:lpstr>
      <vt:lpstr>6.4: Network Address Translation (NAT)</vt:lpstr>
      <vt:lpstr>What’s Next?</vt:lpstr>
      <vt:lpstr>6.5: Application Proxy Firewall Operation</vt:lpstr>
      <vt:lpstr>6.5: Roles for Application Proxy Firewalls Today</vt:lpstr>
      <vt:lpstr>6.5: Application Content Filtering in Application Proxy Firewalls and Stateful Packet Inspection Firewalls</vt:lpstr>
      <vt:lpstr>6.5: Application Content Filtering in Application Proxy Firewalls and Stateful Packet Inspection Firewalls</vt:lpstr>
      <vt:lpstr>6.5: Tor Routing</vt:lpstr>
      <vt:lpstr>6.5: Alternate TOR Route</vt:lpstr>
      <vt:lpstr>6.5: Application Proxy Firewall Protections</vt:lpstr>
      <vt:lpstr>6.5: Application Proxy Firewall Protections</vt:lpstr>
      <vt:lpstr>6.5: Application Proxy Firewall Protections</vt:lpstr>
      <vt:lpstr>What’s Next?</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What’s Next?</vt:lpstr>
      <vt:lpstr>6.7: Firewalls and Antivirus Servers</vt:lpstr>
      <vt:lpstr>6.7: Unified Threat Management (UTM)</vt:lpstr>
      <vt:lpstr>6.7: Stopping Denial-of-Service (DoS) Attacks</vt:lpstr>
      <vt:lpstr>6.7: Stopping Denial-of-Service (DoS) Attacks</vt:lpstr>
      <vt:lpstr>6.7: Stopping Denial-of-Service (DoS) Attacks</vt:lpstr>
      <vt:lpstr>6.7: Stopping Denial-of-Service (DoS) Attacks</vt:lpstr>
      <vt:lpstr>6.7: Stopping Denial-of-Service (DoS) Attacks</vt:lpstr>
      <vt:lpstr>What’s Next?</vt:lpstr>
      <vt:lpstr>6.8: Firewall Architecture</vt:lpstr>
      <vt:lpstr>6.8: The Demilitarized Zone (DMZ)</vt:lpstr>
      <vt:lpstr>6.8: The Demilitarized Zone (DMZ)</vt:lpstr>
      <vt:lpstr>6.8: The Demilitarized Zone (DMZ)</vt:lpstr>
      <vt:lpstr>What’s Next?</vt:lpstr>
      <vt:lpstr>6.9: Firewall Management</vt:lpstr>
      <vt:lpstr>6.9: Firewall Management</vt:lpstr>
      <vt:lpstr>6.9: Firewall Management</vt:lpstr>
      <vt:lpstr>6.9: Firewall Management</vt:lpstr>
      <vt:lpstr>6.9: Firewall Policy Database</vt:lpstr>
      <vt:lpstr>6.9: Firewall Management</vt:lpstr>
      <vt:lpstr>6.9: Firewall Management</vt:lpstr>
      <vt:lpstr>6.9: Firewall Management</vt:lpstr>
      <vt:lpstr>6.9: Firewall Management</vt:lpstr>
      <vt:lpstr>6.9: Ingress Firewall Log File</vt:lpstr>
      <vt:lpstr>6.9: Ingress Firewall Log File</vt:lpstr>
      <vt:lpstr>What’s Next?</vt:lpstr>
      <vt:lpstr>6.10: The Death of the Perimeter</vt:lpstr>
      <vt:lpstr>6.10: The Death of the Perimeter</vt:lpstr>
      <vt:lpstr>6.10: Signature versus Anomaly Detection</vt:lpstr>
      <vt:lpstr>6.10: Signature versus Anomaly Detection</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264</cp:revision>
  <dcterms:created xsi:type="dcterms:W3CDTF">2009-03-16T04:19:02Z</dcterms:created>
  <dcterms:modified xsi:type="dcterms:W3CDTF">2015-05-03T01:05:01Z</dcterms:modified>
</cp:coreProperties>
</file>